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4"/>
  </p:notesMasterIdLst>
  <p:sldIdLst>
    <p:sldId id="256" r:id="rId2"/>
    <p:sldId id="328" r:id="rId3"/>
    <p:sldId id="300" r:id="rId4"/>
    <p:sldId id="333" r:id="rId5"/>
    <p:sldId id="312" r:id="rId6"/>
    <p:sldId id="267" r:id="rId7"/>
    <p:sldId id="281" r:id="rId8"/>
    <p:sldId id="296" r:id="rId9"/>
    <p:sldId id="257" r:id="rId10"/>
    <p:sldId id="287" r:id="rId11"/>
    <p:sldId id="258" r:id="rId12"/>
    <p:sldId id="259" r:id="rId13"/>
    <p:sldId id="282" r:id="rId14"/>
    <p:sldId id="305" r:id="rId15"/>
    <p:sldId id="284" r:id="rId16"/>
    <p:sldId id="260" r:id="rId17"/>
    <p:sldId id="274" r:id="rId18"/>
    <p:sldId id="315" r:id="rId19"/>
    <p:sldId id="324" r:id="rId20"/>
    <p:sldId id="276" r:id="rId21"/>
    <p:sldId id="325" r:id="rId22"/>
    <p:sldId id="277" r:id="rId23"/>
    <p:sldId id="279" r:id="rId24"/>
    <p:sldId id="278" r:id="rId25"/>
    <p:sldId id="299" r:id="rId26"/>
    <p:sldId id="313" r:id="rId27"/>
    <p:sldId id="261" r:id="rId28"/>
    <p:sldId id="302" r:id="rId29"/>
    <p:sldId id="338" r:id="rId30"/>
    <p:sldId id="340" r:id="rId31"/>
    <p:sldId id="320" r:id="rId32"/>
    <p:sldId id="289" r:id="rId33"/>
    <p:sldId id="308" r:id="rId34"/>
    <p:sldId id="326" r:id="rId35"/>
    <p:sldId id="309" r:id="rId36"/>
    <p:sldId id="310" r:id="rId37"/>
    <p:sldId id="335" r:id="rId38"/>
    <p:sldId id="311" r:id="rId39"/>
    <p:sldId id="343" r:id="rId40"/>
    <p:sldId id="344" r:id="rId41"/>
    <p:sldId id="321" r:id="rId42"/>
    <p:sldId id="316" r:id="rId43"/>
    <p:sldId id="262" r:id="rId44"/>
    <p:sldId id="271" r:id="rId45"/>
    <p:sldId id="272" r:id="rId46"/>
    <p:sldId id="273" r:id="rId47"/>
    <p:sldId id="329" r:id="rId48"/>
    <p:sldId id="331" r:id="rId49"/>
    <p:sldId id="332" r:id="rId50"/>
    <p:sldId id="290" r:id="rId51"/>
    <p:sldId id="291" r:id="rId52"/>
    <p:sldId id="341" r:id="rId53"/>
    <p:sldId id="292" r:id="rId54"/>
    <p:sldId id="263" r:id="rId55"/>
    <p:sldId id="322" r:id="rId56"/>
    <p:sldId id="319" r:id="rId57"/>
    <p:sldId id="330" r:id="rId58"/>
    <p:sldId id="314" r:id="rId59"/>
    <p:sldId id="317" r:id="rId60"/>
    <p:sldId id="318" r:id="rId61"/>
    <p:sldId id="337" r:id="rId62"/>
    <p:sldId id="304" r:id="rId63"/>
    <p:sldId id="265" r:id="rId64"/>
    <p:sldId id="298" r:id="rId65"/>
    <p:sldId id="266" r:id="rId66"/>
    <p:sldId id="303" r:id="rId67"/>
    <p:sldId id="269" r:id="rId68"/>
    <p:sldId id="286" r:id="rId69"/>
    <p:sldId id="342" r:id="rId70"/>
    <p:sldId id="339" r:id="rId71"/>
    <p:sldId id="327" r:id="rId72"/>
    <p:sldId id="270" r:id="rId7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4348"/>
    <a:srgbClr val="725F57"/>
    <a:srgbClr val="87D24F"/>
    <a:srgbClr val="75B446"/>
    <a:srgbClr val="5A8A37"/>
    <a:srgbClr val="81A5AE"/>
    <a:srgbClr val="688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0" autoAdjust="0"/>
    <p:restoredTop sz="91627" autoAdjust="0"/>
  </p:normalViewPr>
  <p:slideViewPr>
    <p:cSldViewPr>
      <p:cViewPr varScale="1">
        <p:scale>
          <a:sx n="125" d="100"/>
          <a:sy n="125" d="100"/>
        </p:scale>
        <p:origin x="848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128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356CB-4686-4AE5-A87D-4560AB1149A0}" type="datetimeFigureOut">
              <a:rPr lang="en-US" smtClean="0"/>
              <a:t>5/5/23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FF9CE-F4E6-4D74-81CC-473C697AA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4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#1435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98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73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250 was considered correct size for the intimate approach demanded by “moral treatment”; however, so may patients resulted in a need for</a:t>
            </a:r>
            <a:r>
              <a:rPr lang="en-US" baseline="0" dirty="0"/>
              <a:t> a larger facility and a more random selection of staff.</a:t>
            </a:r>
          </a:p>
          <a:p>
            <a:r>
              <a:rPr lang="en-US" baseline="0" dirty="0"/>
              <a:t>Treatment outcomes declined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67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Britt News</a:t>
            </a:r>
            <a:r>
              <a:rPr lang="en-US"/>
              <a:t>-Tribune, 1930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41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July 3 from FAG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18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 of Illinois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8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 been told of two instances in the state of IL where a letter written to a</a:t>
            </a:r>
            <a:r>
              <a:rPr lang="en-US" baseline="0" dirty="0"/>
              <a:t> particular judge released the records without a formal petition by a lawyer.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00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July from Probate packet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90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Eugenics: well-born  --were more likely to be successful= intelligent.  Then can humans be engineered; lower classes should not breed.  This affected the thought about immigrants:  Irish, Jews,</a:t>
            </a:r>
            <a:r>
              <a:rPr lang="en-US" baseline="0" dirty="0"/>
              <a:t> </a:t>
            </a:r>
          </a:p>
          <a:p>
            <a:r>
              <a:rPr lang="en-US" baseline="0" dirty="0"/>
              <a:t>We start seeing the rise of genealogy not just for the nobility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10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“Scientists assert that all diseases can be prevented by inoculation”</a:t>
            </a:r>
          </a:p>
          <a:p>
            <a:r>
              <a:rPr lang="en-US" dirty="0"/>
              <a:t>Vaccination of something could</a:t>
            </a:r>
            <a:r>
              <a:rPr lang="en-US" baseline="0" dirty="0"/>
              <a:t> cure everything.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02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Eugenics Record Office</a:t>
            </a:r>
          </a:p>
          <a:p>
            <a:r>
              <a:rPr lang="en-US" dirty="0"/>
              <a:t>Scientific papers of the 20s and 30s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42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HIPAA: Health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42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#1435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98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HIPAA: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44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Bethlem Hospital organized originally in the late</a:t>
            </a:r>
            <a:r>
              <a:rPr lang="en-US" baseline="0" dirty="0"/>
              <a:t> 1600’s and run by the Munro family for 125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93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“Hospital as jail”</a:t>
            </a:r>
          </a:p>
          <a:p>
            <a:pPr lvl="1"/>
            <a:r>
              <a:rPr lang="en-US" dirty="0"/>
              <a:t>King George III: a medical triumph 1789</a:t>
            </a:r>
          </a:p>
          <a:p>
            <a:pPr lvl="1"/>
            <a:r>
              <a:rPr lang="en-US" dirty="0"/>
              <a:t>Sentiment to be set aside</a:t>
            </a:r>
          </a:p>
          <a:p>
            <a:pPr lvl="1"/>
            <a:r>
              <a:rPr lang="en-US" dirty="0"/>
              <a:t>Spectator sport</a:t>
            </a:r>
          </a:p>
          <a:p>
            <a:pPr lvl="1"/>
            <a:r>
              <a:rPr lang="en-US" dirty="0"/>
              <a:t>Dumping grounds for the annoying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51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</a:t>
            </a:r>
            <a:r>
              <a:rPr lang="en-US" baseline="0" dirty="0"/>
              <a:t> space, 4 meals a day, glass of wine with snacks. Kept busy with gardening, sewing, and could read, write and play games; </a:t>
            </a:r>
            <a:r>
              <a:rPr lang="en-US" dirty="0"/>
              <a:t>“soft speech is to distempered wrath, medicinal”  Aeschylus.  Treatment?: warm bath  set standard for a century.</a:t>
            </a:r>
          </a:p>
          <a:p>
            <a:r>
              <a:rPr lang="en-US" dirty="0"/>
              <a:t>1800s: preachers shifted from hell and damnation to a welcoming lord—US ready for reform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18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be viewed negatively:  she so raised the awareness of the states that they became overwhelmed by the population</a:t>
            </a:r>
            <a:r>
              <a:rPr lang="en-US" baseline="0" dirty="0"/>
              <a:t> seeking state assistance.  This resulted in too many people and a degradation of the “moral treatment” approach and a backlash to more penal approaches.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78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ways in the 1860 to be deemed insane and committed to the asylum…..</a:t>
            </a:r>
          </a:p>
          <a:p>
            <a:r>
              <a:rPr lang="en-US" sz="1200" dirty="0"/>
              <a:t>1816-1897</a:t>
            </a:r>
          </a:p>
          <a:p>
            <a:r>
              <a:rPr lang="en-US" sz="1200" dirty="0"/>
              <a:t>Jacksonville Insane Asylum,</a:t>
            </a:r>
            <a:r>
              <a:rPr lang="en-US" sz="1200" baseline="0" dirty="0"/>
              <a:t> </a:t>
            </a:r>
            <a:r>
              <a:rPr lang="en-US" sz="1200" dirty="0"/>
              <a:t>1860-1863</a:t>
            </a:r>
          </a:p>
          <a:p>
            <a:r>
              <a:rPr lang="en-US" dirty="0"/>
              <a:t>In 1867, the State of Illinois passed a "Bill for the Protection of Personal Liberty" which guaranteed all people accused of insanity, including wives, had the right to a public hearing. She also saw similar laws passed in three other states.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68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Held at Elgin for one year.  Considered sane but committed by the court to the insane asylum.  She kept a diary of her year.  After one year was released.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FF9CE-F4E6-4D74-81CC-473C697AA0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7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63C5-6C93-4B4A-8A61-E5B22A98F600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D943F-764C-401C-9DE8-F45E33CD919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548890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63C5-6C93-4B4A-8A61-E5B22A98F600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D943F-764C-401C-9DE8-F45E33CD9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40055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400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63C5-6C93-4B4A-8A61-E5B22A98F600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D943F-764C-401C-9DE8-F45E33CD9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63C5-6C93-4B4A-8A61-E5B22A98F600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D943F-764C-401C-9DE8-F45E33CD9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63C5-6C93-4B4A-8A61-E5B22A98F600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D943F-764C-401C-9DE8-F45E33CD919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449574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63C5-6C93-4B4A-8A61-E5B22A98F600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D943F-764C-401C-9DE8-F45E33CD9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63C5-6C93-4B4A-8A61-E5B22A98F600}" type="datetimeFigureOut">
              <a:rPr lang="en-US" smtClean="0"/>
              <a:t>5/5/23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D943F-764C-401C-9DE8-F45E33CD919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06462" y="3034268"/>
            <a:ext cx="353187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63C5-6C93-4B4A-8A61-E5B22A98F600}" type="datetimeFigureOut">
              <a:rPr lang="en-US" smtClean="0"/>
              <a:t>5/5/23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D943F-764C-401C-9DE8-F45E33CD9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63C5-6C93-4B4A-8A61-E5B22A98F600}" type="datetimeFigureOut">
              <a:rPr lang="en-US" smtClean="0"/>
              <a:t>5/5/23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D943F-764C-401C-9DE8-F45E33CD9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594060"/>
            <a:ext cx="5715000" cy="41833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7915"/>
            <a:ext cx="2139696" cy="3182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63C5-6C93-4B4A-8A61-E5B22A98F600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D943F-764C-401C-9DE8-F45E33CD919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84114" y="2684956"/>
            <a:ext cx="418338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628651"/>
            <a:ext cx="5904390" cy="412534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2139696" cy="318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63C5-6C93-4B4A-8A61-E5B22A98F600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D943F-764C-401C-9DE8-F45E33CD9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C4163C5-6C93-4B4A-8A61-E5B22A98F600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3716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46CD943F-764C-401C-9DE8-F45E33CD919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
</file>

<file path=ppt/slides/_rels/slide34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
<Relationships xmlns="http://schemas.openxmlformats.org/package/2006/relationships"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about:blank" TargetMode="External"/><Relationship Id="rId4" Type="http://schemas.openxmlformats.org/officeDocument/2006/relationships/hyperlink" Target="about:blank" TargetMode="External"/></Relationships>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42900"/>
            <a:ext cx="9144000" cy="48006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81000" y="3619500"/>
            <a:ext cx="8458200" cy="154305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600" dirty="0"/>
              <a:t>Insanity in the 19</a:t>
            </a:r>
            <a:r>
              <a:rPr lang="en-US" sz="3600" baseline="30000" dirty="0"/>
              <a:t>th</a:t>
            </a:r>
            <a:r>
              <a:rPr lang="en-US" sz="3600" dirty="0"/>
              <a:t> Century</a:t>
            </a:r>
          </a:p>
          <a:p>
            <a:pPr algn="ctr"/>
            <a:endParaRPr lang="en-US" sz="2300" dirty="0">
              <a:latin typeface="Rockwell"/>
              <a:cs typeface="Rockwell"/>
            </a:endParaRPr>
          </a:p>
          <a:p>
            <a:pPr algn="ctr"/>
            <a:r>
              <a:rPr lang="en-US" sz="2300" dirty="0">
                <a:latin typeface="Rockwell"/>
                <a:cs typeface="Rockwell"/>
              </a:rPr>
              <a:t>Chicago Genealogical Society</a:t>
            </a:r>
          </a:p>
          <a:p>
            <a:pPr algn="ctr"/>
            <a:r>
              <a:rPr lang="en-US" sz="2300" dirty="0">
                <a:latin typeface="Rockwell"/>
                <a:cs typeface="Rockwell"/>
              </a:rPr>
              <a:t>11 September 2023</a:t>
            </a:r>
          </a:p>
          <a:p>
            <a:endParaRPr lang="en-US" sz="3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3600450"/>
            <a:ext cx="7086600" cy="0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-captu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7" b="6586"/>
          <a:stretch/>
        </p:blipFill>
        <p:spPr>
          <a:xfrm>
            <a:off x="0" y="400050"/>
            <a:ext cx="9144000" cy="2403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3201"/>
            <a:ext cx="8915400" cy="800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Finding Dirk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7114" y="2571750"/>
            <a:ext cx="2050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http://</a:t>
            </a:r>
            <a:r>
              <a:rPr lang="en-US" sz="1400" dirty="0" err="1">
                <a:solidFill>
                  <a:srgbClr val="7F7F7F"/>
                </a:solidFill>
              </a:rPr>
              <a:t>asylumproject.org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6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Timeline, continued…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428750"/>
            <a:ext cx="4495800" cy="3200400"/>
          </a:xfrm>
        </p:spPr>
        <p:txBody>
          <a:bodyPr>
            <a:normAutofit/>
          </a:bodyPr>
          <a:lstStyle/>
          <a:p>
            <a:r>
              <a:rPr lang="en-US" sz="3200" dirty="0"/>
              <a:t>1800s:  </a:t>
            </a:r>
          </a:p>
          <a:p>
            <a:pPr lvl="1"/>
            <a:r>
              <a:rPr lang="en-US" sz="2200" dirty="0"/>
              <a:t>“Moral Treatment”</a:t>
            </a:r>
          </a:p>
          <a:p>
            <a:pPr lvl="1"/>
            <a:r>
              <a:rPr lang="en-US" sz="2200" dirty="0"/>
              <a:t>The Retreat, York, England  </a:t>
            </a:r>
          </a:p>
          <a:p>
            <a:pPr lvl="1"/>
            <a:r>
              <a:rPr lang="en-US" sz="2200" dirty="0"/>
              <a:t>1817 in US Philadelphia</a:t>
            </a:r>
          </a:p>
          <a:p>
            <a:pPr lvl="1"/>
            <a:r>
              <a:rPr lang="en-US" sz="2200" dirty="0"/>
              <a:t>Benjamin Rush/Philippe </a:t>
            </a:r>
            <a:r>
              <a:rPr lang="en-US" sz="2200" dirty="0" err="1"/>
              <a:t>Pinel</a:t>
            </a:r>
            <a:endParaRPr lang="en-US" sz="2200" dirty="0"/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00150"/>
            <a:ext cx="3810000" cy="320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152400" y="451485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1" indent="0">
              <a:buNone/>
            </a:pPr>
            <a:r>
              <a:rPr lang="en-US" sz="1400" dirty="0">
                <a:solidFill>
                  <a:srgbClr val="7F7F7F"/>
                </a:solidFill>
              </a:rPr>
              <a:t>http://</a:t>
            </a:r>
            <a:r>
              <a:rPr lang="en-US" sz="1400" dirty="0" err="1">
                <a:solidFill>
                  <a:srgbClr val="7F7F7F"/>
                </a:solidFill>
              </a:rPr>
              <a:t>www.quakersintheworld.org</a:t>
            </a:r>
            <a:r>
              <a:rPr lang="en-US" sz="1400" dirty="0">
                <a:solidFill>
                  <a:srgbClr val="7F7F7F"/>
                </a:solidFill>
              </a:rPr>
              <a:t>/</a:t>
            </a:r>
            <a:r>
              <a:rPr lang="en-US" sz="1400" dirty="0" err="1">
                <a:solidFill>
                  <a:srgbClr val="7F7F7F"/>
                </a:solidFill>
              </a:rPr>
              <a:t>quakers</a:t>
            </a:r>
            <a:r>
              <a:rPr lang="en-US" sz="1400" dirty="0">
                <a:solidFill>
                  <a:srgbClr val="7F7F7F"/>
                </a:solidFill>
              </a:rPr>
              <a:t>-in-action/92</a:t>
            </a:r>
          </a:p>
        </p:txBody>
      </p:sp>
    </p:spTree>
    <p:extLst>
      <p:ext uri="{BB962C8B-B14F-4D97-AF65-F5344CB8AC3E}">
        <p14:creationId xmlns:p14="http://schemas.microsoft.com/office/powerpoint/2010/main" val="57318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742950"/>
          </a:xfrm>
        </p:spPr>
        <p:txBody>
          <a:bodyPr/>
          <a:lstStyle/>
          <a:p>
            <a:r>
              <a:rPr lang="en-US" dirty="0"/>
              <a:t>Dorothea Dix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598" t="4628" r="14168" b="14390"/>
          <a:stretch/>
        </p:blipFill>
        <p:spPr>
          <a:xfrm>
            <a:off x="5105400" y="438150"/>
            <a:ext cx="3726544" cy="44679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04900"/>
            <a:ext cx="5257800" cy="382905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600" dirty="0"/>
              <a:t>Lobbied the states 1840-1850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Effective: &gt; 20 states built asylums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1840: 2561 patients &amp;</a:t>
            </a:r>
            <a:br>
              <a:rPr lang="en-US" sz="2600" dirty="0"/>
            </a:br>
            <a:r>
              <a:rPr lang="en-US" sz="2600" dirty="0"/>
              <a:t>18 hospitals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1890: 74,000 patients </a:t>
            </a:r>
            <a:br>
              <a:rPr lang="en-US" sz="2600" dirty="0"/>
            </a:br>
            <a:r>
              <a:rPr lang="en-US" sz="2600" dirty="0"/>
              <a:t>1880: 139 hospitals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591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4800600" cy="914400"/>
          </a:xfrm>
        </p:spPr>
        <p:txBody>
          <a:bodyPr>
            <a:normAutofit/>
          </a:bodyPr>
          <a:lstStyle/>
          <a:p>
            <a:r>
              <a:rPr lang="en-US" dirty="0"/>
              <a:t>Elizabeth Packard</a:t>
            </a:r>
          </a:p>
        </p:txBody>
      </p:sp>
      <p:pic>
        <p:nvPicPr>
          <p:cNvPr id="3074" name="Picture 2" descr="http://publications.newberry.org/frontiertoheartland/archive/fullsize/nl010213_87c9fa671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6084" r="21918" b="24709"/>
          <a:stretch/>
        </p:blipFill>
        <p:spPr bwMode="auto">
          <a:xfrm>
            <a:off x="5334000" y="666750"/>
            <a:ext cx="3449422" cy="4114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962150"/>
            <a:ext cx="449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"I do not call people insane because they differ with me. I pronounce her a sane woman and wish we had a nation of such women.”  </a:t>
            </a:r>
            <a:r>
              <a:rPr lang="en-US" sz="2400" dirty="0"/>
              <a:t>--Illinois judge, 1863</a:t>
            </a:r>
          </a:p>
        </p:txBody>
      </p:sp>
    </p:spTree>
    <p:extLst>
      <p:ext uri="{BB962C8B-B14F-4D97-AF65-F5344CB8AC3E}">
        <p14:creationId xmlns:p14="http://schemas.microsoft.com/office/powerpoint/2010/main" val="3823463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3581400" cy="857250"/>
          </a:xfrm>
        </p:spPr>
        <p:txBody>
          <a:bodyPr>
            <a:normAutofit/>
          </a:bodyPr>
          <a:lstStyle/>
          <a:p>
            <a:r>
              <a:rPr lang="en-US" dirty="0"/>
              <a:t>“Kate Lee”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26194" r="26194"/>
          <a:stretch>
            <a:fillRect/>
          </a:stretch>
        </p:blipFill>
        <p:spPr>
          <a:xfrm>
            <a:off x="4343400" y="366226"/>
            <a:ext cx="4495800" cy="4777274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1371600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A Year at the Elgin Insane Asylum, </a:t>
            </a:r>
          </a:p>
          <a:p>
            <a:r>
              <a:rPr lang="en-US" sz="3200" i="1" dirty="0"/>
              <a:t>1902.</a:t>
            </a:r>
          </a:p>
        </p:txBody>
      </p:sp>
    </p:spTree>
    <p:extLst>
      <p:ext uri="{BB962C8B-B14F-4D97-AF65-F5344CB8AC3E}">
        <p14:creationId xmlns:p14="http://schemas.microsoft.com/office/powerpoint/2010/main" val="561402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3581400" cy="1200150"/>
          </a:xfrm>
        </p:spPr>
        <p:txBody>
          <a:bodyPr>
            <a:normAutofit fontScale="90000"/>
          </a:bodyPr>
          <a:lstStyle/>
          <a:p>
            <a:r>
              <a:rPr lang="en-US" dirty="0"/>
              <a:t>David Hiram Smith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1885950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“Mother I must tell you ... I feel very sad and the tears run out of my eyes all the time and I don't know why.”</a:t>
            </a:r>
          </a:p>
          <a:p>
            <a:r>
              <a:rPr lang="en-US" sz="2400" i="1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56235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1870 - 1902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/>
          <a:srcRect l="26194" r="26194"/>
          <a:stretch>
            <a:fillRect/>
          </a:stretch>
        </p:blipFill>
        <p:spPr>
          <a:xfrm>
            <a:off x="4343400" y="366226"/>
            <a:ext cx="4495800" cy="477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23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“Moral Treatment” Doomed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2905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Doctors desired a medical/medicine answer</a:t>
            </a:r>
          </a:p>
          <a:p>
            <a:r>
              <a:rPr lang="en-US" sz="2800" dirty="0"/>
              <a:t>States assigned a variety of patients, not just insane—epileptics, syphilitics, alcoholics, senile</a:t>
            </a:r>
          </a:p>
          <a:p>
            <a:r>
              <a:rPr lang="en-US" sz="2800" dirty="0"/>
              <a:t>Assigned criminally insane</a:t>
            </a:r>
          </a:p>
          <a:p>
            <a:r>
              <a:rPr lang="en-US" sz="2800" dirty="0"/>
              <a:t>So many patients, hospitals must get larger</a:t>
            </a:r>
          </a:p>
          <a:p>
            <a:r>
              <a:rPr lang="en-US" sz="2800" dirty="0"/>
              <a:t>Run by Boards more interested in the bottom line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000" dirty="0"/>
              <a:t>By 1892, superintendents declared “insanity a symptom of disease.”  “Moral treatment” was derided as not effective and not addressing the real reasons for insanity.  Backlash to the treatment methods of the 1700s.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34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42900"/>
            <a:ext cx="9144000" cy="4800600"/>
          </a:xfrm>
          <a:prstGeom prst="rect">
            <a:avLst/>
          </a:prstGeom>
          <a:solidFill>
            <a:srgbClr val="56484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57351"/>
            <a:ext cx="7772400" cy="1650206"/>
          </a:xfrm>
        </p:spPr>
        <p:txBody>
          <a:bodyPr/>
          <a:lstStyle/>
          <a:p>
            <a:r>
              <a:rPr lang="en-US" dirty="0"/>
              <a:t>Finding Dirk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5800" y="3371851"/>
            <a:ext cx="7848600" cy="1239440"/>
          </a:xfrm>
        </p:spPr>
        <p:txBody>
          <a:bodyPr>
            <a:normAutofit/>
          </a:bodyPr>
          <a:lstStyle/>
          <a:p>
            <a:r>
              <a:rPr lang="en-US" sz="3200" dirty="0"/>
              <a:t>1848-1905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62000" y="3314700"/>
            <a:ext cx="7620000" cy="0"/>
          </a:xfrm>
          <a:prstGeom prst="line">
            <a:avLst/>
          </a:prstGeom>
          <a:ln>
            <a:solidFill>
              <a:srgbClr val="DED2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25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842"/>
            <a:ext cx="9144000" cy="5143501"/>
          </a:xfrm>
          <a:prstGeom prst="rect">
            <a:avLst/>
          </a:prstGeom>
        </p:spPr>
      </p:pic>
      <p:pic>
        <p:nvPicPr>
          <p:cNvPr id="1026" name="Picture 2" descr="Dirk J. Bo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14301"/>
            <a:ext cx="3865217" cy="2400300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7549046" y="3893249"/>
            <a:ext cx="234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used with permission</a:t>
            </a:r>
          </a:p>
        </p:txBody>
      </p:sp>
    </p:spTree>
    <p:extLst>
      <p:ext uri="{BB962C8B-B14F-4D97-AF65-F5344CB8AC3E}">
        <p14:creationId xmlns:p14="http://schemas.microsoft.com/office/powerpoint/2010/main" val="4015966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artonville c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5143500"/>
          </a:xfrm>
          <a:prstGeom prst="rect">
            <a:avLst/>
          </a:prstGeom>
        </p:spPr>
      </p:pic>
      <p:pic>
        <p:nvPicPr>
          <p:cNvPr id="1026" name="Picture 2" descr="Dirk J. Bo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857500"/>
            <a:ext cx="3276600" cy="2400300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240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-captur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5715000" cy="5143500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3505200" y="3200400"/>
            <a:ext cx="533400" cy="40005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4267200" y="342900"/>
            <a:ext cx="533400" cy="400050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810000" y="800100"/>
            <a:ext cx="685800" cy="228600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954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42900"/>
            <a:ext cx="9144000" cy="48006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81000" y="4286250"/>
            <a:ext cx="8458200" cy="85725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300" dirty="0">
                <a:cs typeface="Rockwell"/>
              </a:rPr>
              <a:t>genealogist, educator &amp; writer</a:t>
            </a:r>
          </a:p>
          <a:p>
            <a:pPr algn="ctr"/>
            <a:r>
              <a:rPr lang="en-US" sz="2300" dirty="0">
                <a:cs typeface="Rockwell"/>
              </a:rPr>
              <a:t>http://</a:t>
            </a:r>
            <a:r>
              <a:rPr lang="en-US" sz="2300" dirty="0" err="1">
                <a:cs typeface="Rockwell"/>
              </a:rPr>
              <a:t>theCDGseries.wordpress.com</a:t>
            </a:r>
            <a:endParaRPr lang="en-US" sz="2300" dirty="0">
              <a:cs typeface="Rockwell"/>
            </a:endParaRPr>
          </a:p>
          <a:p>
            <a:endParaRPr lang="en-US" sz="3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066800" y="1771650"/>
            <a:ext cx="7086600" cy="0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42950"/>
            <a:ext cx="8915400" cy="990600"/>
          </a:xfrm>
        </p:spPr>
        <p:txBody>
          <a:bodyPr>
            <a:normAutofit/>
          </a:bodyPr>
          <a:lstStyle/>
          <a:p>
            <a:pPr algn="ctr"/>
            <a:r>
              <a:rPr lang="en-US" cap="none" dirty="0">
                <a:latin typeface="Rockwell"/>
                <a:cs typeface="Rockwell"/>
              </a:rPr>
              <a:t>Jill Morelli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Rockwell"/>
                <a:cs typeface="Rockwell"/>
              </a:rPr>
              <a:t>, </a:t>
            </a:r>
            <a:r>
              <a:rPr lang="en-US" cap="small" dirty="0">
                <a:solidFill>
                  <a:schemeClr val="accent2">
                    <a:lumMod val="20000"/>
                    <a:lumOff val="80000"/>
                  </a:schemeClr>
                </a:solidFill>
                <a:latin typeface="Rockwell"/>
                <a:cs typeface="Rockwell"/>
              </a:rPr>
              <a:t>cg</a:t>
            </a:r>
            <a:r>
              <a:rPr lang="en-US" cap="small" baseline="30000" dirty="0">
                <a:solidFill>
                  <a:schemeClr val="accent2">
                    <a:lumMod val="20000"/>
                    <a:lumOff val="80000"/>
                  </a:schemeClr>
                </a:solidFill>
                <a:latin typeface="Rockwell"/>
                <a:cs typeface="Rockwell"/>
              </a:rPr>
              <a:t>®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 descr="Jill urban 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885950"/>
            <a:ext cx="2514600" cy="230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12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Central Hospital for the Insane</a:t>
            </a:r>
            <a:br>
              <a:rPr lang="en-US" dirty="0"/>
            </a:br>
            <a:r>
              <a:rPr lang="en-US" sz="3100" dirty="0"/>
              <a:t>Jacksonville, Illinois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2562225"/>
            <a:ext cx="12700" cy="9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2562225"/>
            <a:ext cx="12700" cy="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2562225"/>
            <a:ext cx="12700" cy="9525"/>
          </a:xfrm>
          <a:prstGeom prst="rect">
            <a:avLst/>
          </a:prstGeom>
        </p:spPr>
      </p:pic>
      <p:pic>
        <p:nvPicPr>
          <p:cNvPr id="7" name="Picture 6" descr="screen-cap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20" y="1257301"/>
            <a:ext cx="9219920" cy="39838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47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-captur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5715000" cy="5143500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5791200" y="742950"/>
            <a:ext cx="533400" cy="40005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3505200" y="3200400"/>
            <a:ext cx="533400" cy="40005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4267200" y="342900"/>
            <a:ext cx="533400" cy="400050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962400" y="1257300"/>
            <a:ext cx="1752600" cy="188595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954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376"/>
            <a:ext cx="9144000" cy="4205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Northern Illinois Asylum for the Insane</a:t>
            </a:r>
            <a:br>
              <a:rPr lang="en-US" dirty="0"/>
            </a:br>
            <a:r>
              <a:rPr lang="en-US" sz="3100" dirty="0"/>
              <a:t>Elgin, Illinois</a:t>
            </a:r>
          </a:p>
        </p:txBody>
      </p:sp>
    </p:spTree>
    <p:extLst>
      <p:ext uri="{BB962C8B-B14F-4D97-AF65-F5344CB8AC3E}">
        <p14:creationId xmlns:p14="http://schemas.microsoft.com/office/powerpoint/2010/main" val="2882239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-captur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638800" cy="5143500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4191000" y="2114550"/>
            <a:ext cx="533400" cy="40005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5791200" y="742950"/>
            <a:ext cx="533400" cy="40005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3505200" y="3200400"/>
            <a:ext cx="533400" cy="400050"/>
          </a:xfrm>
          <a:prstGeom prst="star5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4267200" y="342900"/>
            <a:ext cx="533400" cy="400050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724400" y="1257300"/>
            <a:ext cx="1143000" cy="85725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517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Peoria State Hospital</a:t>
            </a:r>
            <a:br>
              <a:rPr lang="en-US" dirty="0"/>
            </a:br>
            <a:r>
              <a:rPr lang="en-US" sz="3100" dirty="0"/>
              <a:t>Bartonville, Illinois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114" t="3005" r="5029" b="20895"/>
          <a:stretch/>
        </p:blipFill>
        <p:spPr>
          <a:xfrm>
            <a:off x="0" y="1314450"/>
            <a:ext cx="9212836" cy="385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63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Records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811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83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types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3600" dirty="0"/>
              <a:t>Publicly available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Available through the courts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Obtained by “other methods”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811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31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Publicly found records…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Church Records</a:t>
            </a:r>
          </a:p>
          <a:p>
            <a:r>
              <a:rPr lang="en-US" sz="2000" dirty="0"/>
              <a:t>Census records for 1850, 1860, 1870 and 1880</a:t>
            </a:r>
          </a:p>
          <a:p>
            <a:r>
              <a:rPr lang="en-US" sz="2000" dirty="0" err="1"/>
              <a:t>FindAGrave</a:t>
            </a:r>
            <a:endParaRPr lang="en-US" sz="2000" dirty="0"/>
          </a:p>
          <a:p>
            <a:r>
              <a:rPr lang="en-US" sz="2000" dirty="0"/>
              <a:t>1880 DDD schedules</a:t>
            </a:r>
          </a:p>
          <a:p>
            <a:r>
              <a:rPr lang="en-US" sz="2000" dirty="0"/>
              <a:t>Newspaper reports</a:t>
            </a:r>
          </a:p>
          <a:p>
            <a:r>
              <a:rPr lang="en-US" sz="2000" dirty="0"/>
              <a:t>Personal papers of the family</a:t>
            </a:r>
          </a:p>
          <a:p>
            <a:r>
              <a:rPr lang="en-US" sz="2000" dirty="0"/>
              <a:t>Annual reports of facility</a:t>
            </a:r>
          </a:p>
          <a:p>
            <a:r>
              <a:rPr lang="en-US" sz="2000" dirty="0"/>
              <a:t>Scientific papers generated by staff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31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628650"/>
          </a:xfrm>
        </p:spPr>
        <p:txBody>
          <a:bodyPr>
            <a:normAutofit fontScale="90000"/>
          </a:bodyPr>
          <a:lstStyle/>
          <a:p>
            <a:r>
              <a:rPr lang="en-US" dirty="0"/>
              <a:t>In the newspaper…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6159" b="18024"/>
          <a:stretch/>
        </p:blipFill>
        <p:spPr>
          <a:xfrm rot="5400000">
            <a:off x="4172038" y="1257212"/>
            <a:ext cx="4914725" cy="2743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6159" r="59416" b="18024"/>
          <a:stretch/>
        </p:blipFill>
        <p:spPr>
          <a:xfrm rot="5400000">
            <a:off x="2497706" y="595372"/>
            <a:ext cx="3767588" cy="4648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16200000">
            <a:off x="6867801" y="3648351"/>
            <a:ext cx="2751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F7F7F"/>
                </a:solidFill>
              </a:rPr>
              <a:t>Stephenson County newspaper, 1891</a:t>
            </a:r>
          </a:p>
        </p:txBody>
      </p:sp>
    </p:spTree>
    <p:extLst>
      <p:ext uri="{BB962C8B-B14F-4D97-AF65-F5344CB8AC3E}">
        <p14:creationId xmlns:p14="http://schemas.microsoft.com/office/powerpoint/2010/main" val="4248066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628650"/>
          </a:xfrm>
        </p:spPr>
        <p:txBody>
          <a:bodyPr>
            <a:normAutofit fontScale="90000"/>
          </a:bodyPr>
          <a:lstStyle/>
          <a:p>
            <a:r>
              <a:rPr lang="en-US" dirty="0"/>
              <a:t>In the newspaper…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8-03-11 at 7.53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55609"/>
            <a:ext cx="7162800" cy="34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63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Newspaper headline…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257300"/>
            <a:ext cx="7971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“…jails are not suitable places </a:t>
            </a:r>
          </a:p>
          <a:p>
            <a:r>
              <a:rPr lang="en-US" sz="3600" i="1" dirty="0"/>
              <a:t>for the mentally ill to be warehoused.”</a:t>
            </a:r>
          </a:p>
        </p:txBody>
      </p:sp>
    </p:spTree>
    <p:extLst>
      <p:ext uri="{BB962C8B-B14F-4D97-AF65-F5344CB8AC3E}">
        <p14:creationId xmlns:p14="http://schemas.microsoft.com/office/powerpoint/2010/main" val="1817955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628650"/>
          </a:xfrm>
        </p:spPr>
        <p:txBody>
          <a:bodyPr>
            <a:normAutofit fontScale="90000"/>
          </a:bodyPr>
          <a:lstStyle/>
          <a:p>
            <a:r>
              <a:rPr lang="en-US" dirty="0"/>
              <a:t>In the newspaper…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6159" b="18024"/>
          <a:stretch/>
        </p:blipFill>
        <p:spPr>
          <a:xfrm rot="5400000">
            <a:off x="4172038" y="1257212"/>
            <a:ext cx="4914725" cy="2743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6159" r="59416" b="18024"/>
          <a:stretch/>
        </p:blipFill>
        <p:spPr>
          <a:xfrm rot="5400000">
            <a:off x="2497706" y="595372"/>
            <a:ext cx="3767588" cy="4648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1447800" y="3943350"/>
            <a:ext cx="1066800" cy="8953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6840000" y="3427950"/>
            <a:ext cx="2751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F7F7F"/>
                </a:solidFill>
              </a:rPr>
              <a:t>Stephenson County newspaper, 1891</a:t>
            </a:r>
          </a:p>
        </p:txBody>
      </p:sp>
    </p:spTree>
    <p:extLst>
      <p:ext uri="{BB962C8B-B14F-4D97-AF65-F5344CB8AC3E}">
        <p14:creationId xmlns:p14="http://schemas.microsoft.com/office/powerpoint/2010/main" val="3244516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1028700"/>
          </a:xfrm>
        </p:spPr>
        <p:txBody>
          <a:bodyPr>
            <a:normAutofit fontScale="90000"/>
          </a:bodyPr>
          <a:lstStyle/>
          <a:p>
            <a:r>
              <a:rPr lang="en-US" dirty="0"/>
              <a:t>I expected to find these records, but didn’t…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57550"/>
          </a:xfrm>
        </p:spPr>
        <p:txBody>
          <a:bodyPr>
            <a:normAutofit/>
          </a:bodyPr>
          <a:lstStyle/>
          <a:p>
            <a:r>
              <a:rPr lang="en-US" sz="3200" dirty="0"/>
              <a:t>School records</a:t>
            </a:r>
          </a:p>
          <a:p>
            <a:r>
              <a:rPr lang="en-US" sz="3200" dirty="0"/>
              <a:t>Church records</a:t>
            </a:r>
          </a:p>
          <a:p>
            <a:r>
              <a:rPr lang="en-US" sz="3200" dirty="0"/>
              <a:t>More complete newspaper collection</a:t>
            </a:r>
          </a:p>
          <a:p>
            <a:r>
              <a:rPr lang="en-US" sz="3200" dirty="0"/>
              <a:t>Death record</a:t>
            </a:r>
          </a:p>
          <a:p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89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742950"/>
          </a:xfrm>
        </p:spPr>
        <p:txBody>
          <a:bodyPr>
            <a:normAutofit/>
          </a:bodyPr>
          <a:lstStyle/>
          <a:p>
            <a:r>
              <a:rPr lang="en-US" dirty="0"/>
              <a:t>With Publicly Available Records…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887483"/>
              </p:ext>
            </p:extLst>
          </p:nvPr>
        </p:nvGraphicFramePr>
        <p:xfrm>
          <a:off x="685800" y="971550"/>
          <a:ext cx="7924800" cy="3886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Dirk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Public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Court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Born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Oct 1848, Germany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Immigrated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June 1854, NYC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Commitment by</a:t>
                      </a:r>
                      <a:r>
                        <a:rPr lang="en-US" sz="1400" baseline="0" dirty="0"/>
                        <a:t> Court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By law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Entry into Jacksonville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Before 19 Sept 1874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Entry into Elgin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Between</a:t>
                      </a:r>
                      <a:r>
                        <a:rPr lang="en-US" sz="1400" baseline="0" dirty="0"/>
                        <a:t> 1872 and 1874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Entry into Peoria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After 1902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Death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 July 1905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3200400" y="1257300"/>
            <a:ext cx="2667000" cy="371475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44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94900"/>
                </a:solidFill>
              </a:rPr>
              <a:t>Evidence: 1880 Population Schedule</a:t>
            </a:r>
          </a:p>
        </p:txBody>
      </p:sp>
      <p:pic>
        <p:nvPicPr>
          <p:cNvPr id="4" name="Picture 3" descr="screen-capture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0150"/>
            <a:ext cx="8388744" cy="29934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09600" y="4629150"/>
            <a:ext cx="789190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18</a:t>
            </a:r>
            <a:r>
              <a:rPr lang="en-US" sz="1100" dirty="0"/>
              <a:t>80 U.S. Census, Kane County, Illinois, population census, Elgin, p. 53, E.D. 85, Dirk J. Bode; digital image, </a:t>
            </a:r>
            <a:r>
              <a:rPr lang="en-US" sz="1100" i="1" dirty="0" err="1"/>
              <a:t>Ancestry.com</a:t>
            </a:r>
            <a:r>
              <a:rPr lang="en-US" sz="1100" dirty="0"/>
              <a:t> </a:t>
            </a:r>
          </a:p>
          <a:p>
            <a:r>
              <a:rPr lang="en-US" sz="1100" dirty="0"/>
              <a:t>(</a:t>
            </a:r>
            <a:r>
              <a:rPr lang="en-US" sz="1100" dirty="0">
                <a:hlinkClick r:id="rId3"/>
              </a:rPr>
              <a:t>http://ancestry.com</a:t>
            </a:r>
            <a:r>
              <a:rPr lang="en-US" sz="1100" dirty="0"/>
              <a:t> : accessed 17 September 2014).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3829050"/>
            <a:ext cx="8305800" cy="2286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02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94900"/>
                </a:solidFill>
              </a:rPr>
              <a:t>Evidence: 1880 Population Schedule</a:t>
            </a:r>
          </a:p>
        </p:txBody>
      </p:sp>
      <p:pic>
        <p:nvPicPr>
          <p:cNvPr id="4" name="Picture 3" descr="screen-capture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0150"/>
            <a:ext cx="8388744" cy="29934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09600" y="4629150"/>
            <a:ext cx="789190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18</a:t>
            </a:r>
            <a:r>
              <a:rPr lang="en-US" sz="1100" dirty="0"/>
              <a:t>80 U.S. Census, Kane County, Illinois, population census, Elgin, p. 53, E.D. 85, Dirk J. Bode; digital image, </a:t>
            </a:r>
            <a:r>
              <a:rPr lang="en-US" sz="1100" i="1" dirty="0" err="1"/>
              <a:t>Ancestry.com</a:t>
            </a:r>
            <a:r>
              <a:rPr lang="en-US" sz="1100" dirty="0"/>
              <a:t> </a:t>
            </a:r>
          </a:p>
          <a:p>
            <a:r>
              <a:rPr lang="en-US" sz="1100" dirty="0"/>
              <a:t>(</a:t>
            </a:r>
            <a:r>
              <a:rPr lang="en-US" sz="1100" dirty="0">
                <a:hlinkClick r:id="rId3"/>
              </a:rPr>
              <a:t>http://ancestry.com</a:t>
            </a:r>
            <a:r>
              <a:rPr lang="en-US" sz="1100" dirty="0"/>
              <a:t> : accessed 17 September 2014).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3829050"/>
            <a:ext cx="8305800" cy="2286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0" y="1200150"/>
            <a:ext cx="8382000" cy="302895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-capture-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14600"/>
            <a:ext cx="8915400" cy="488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439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6286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B94900"/>
                </a:solidFill>
              </a:rPr>
              <a:t>1880 Population Schedule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745273"/>
              </p:ext>
            </p:extLst>
          </p:nvPr>
        </p:nvGraphicFramePr>
        <p:xfrm>
          <a:off x="457200" y="1143000"/>
          <a:ext cx="8229600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Type</a:t>
                      </a:r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Content</a:t>
                      </a:r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Name</a:t>
                      </a:r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Dirk J. Bode</a:t>
                      </a:r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Color/gender/age</a:t>
                      </a:r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W[</a:t>
                      </a:r>
                      <a:r>
                        <a:rPr lang="en-US" sz="1800" dirty="0" err="1"/>
                        <a:t>hite</a:t>
                      </a:r>
                      <a:r>
                        <a:rPr lang="en-US" sz="1800" dirty="0"/>
                        <a:t>], M[ale], 31</a:t>
                      </a:r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Relationship to </a:t>
                      </a:r>
                      <a:r>
                        <a:rPr lang="en-US" sz="1800" dirty="0" err="1"/>
                        <a:t>HoH</a:t>
                      </a:r>
                      <a:endParaRPr lang="en-US" sz="1800" dirty="0"/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patient</a:t>
                      </a:r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Marital status</a:t>
                      </a:r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single</a:t>
                      </a:r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occupation</a:t>
                      </a:r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farmer</a:t>
                      </a:r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No. months employed</a:t>
                      </a:r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Is individual…</a:t>
                      </a:r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insanity</a:t>
                      </a:r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Place of birth</a:t>
                      </a:r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Germany</a:t>
                      </a:r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Place</a:t>
                      </a:r>
                      <a:r>
                        <a:rPr lang="en-US" sz="1800" baseline="0" dirty="0"/>
                        <a:t> of residence</a:t>
                      </a:r>
                      <a:endParaRPr lang="en-US" sz="1800" dirty="0"/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Northern IL</a:t>
                      </a:r>
                      <a:r>
                        <a:rPr lang="en-US" sz="1800" baseline="0" dirty="0"/>
                        <a:t> Asylum/Insane</a:t>
                      </a:r>
                      <a:endParaRPr lang="en-US" sz="1800" dirty="0"/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Picture 4" descr="screen-capture-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3200401"/>
            <a:ext cx="282391" cy="2048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91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-capture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0150"/>
            <a:ext cx="8538944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4552950"/>
            <a:ext cx="685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1880 U.S. census, Kane County, Illinois, Dependent , Delinquent and Defective Classes schedule, </a:t>
            </a: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Northern Asylum for the Insane, Elgin, p. 5, line 2, Dirk J. Bode</a:t>
            </a:r>
            <a:r>
              <a:rPr lang="en-US" sz="1100" dirty="0"/>
              <a:t>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4B01"/>
                </a:solidFill>
              </a:rPr>
              <a:t>1880 DDD Schedule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" y="3790950"/>
            <a:ext cx="7772400" cy="2286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80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-capture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0150"/>
            <a:ext cx="8538944" cy="32004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4B01"/>
                </a:solidFill>
              </a:rPr>
              <a:t>1880 DDD Schedule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" y="3543300"/>
            <a:ext cx="7772400" cy="2286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200150"/>
            <a:ext cx="8534400" cy="312420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-capture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" y="2952750"/>
            <a:ext cx="8839200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291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1880 DDD Schedule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5872915"/>
              </p:ext>
            </p:extLst>
          </p:nvPr>
        </p:nvGraphicFramePr>
        <p:xfrm>
          <a:off x="457200" y="1200150"/>
          <a:ext cx="8229600" cy="3634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Type</a:t>
                      </a:r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Content</a:t>
                      </a:r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Name</a:t>
                      </a:r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Dirk J. Bode</a:t>
                      </a:r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 dirty="0"/>
                        <a:t>Former Residence</a:t>
                      </a:r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Ridott</a:t>
                      </a:r>
                      <a:r>
                        <a:rPr lang="en-US" sz="1800" dirty="0"/>
                        <a:t> Township, Stephenson</a:t>
                      </a:r>
                      <a:r>
                        <a:rPr lang="en-US" sz="1800" baseline="0" dirty="0"/>
                        <a:t> County, Illinois</a:t>
                      </a:r>
                      <a:endParaRPr lang="en-US" sz="1800" dirty="0"/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Supported by others</a:t>
                      </a:r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partly</a:t>
                      </a:r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Diagnosis</a:t>
                      </a:r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Chronic mania</a:t>
                      </a:r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No. of attacks</a:t>
                      </a:r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Duration of attacks</a:t>
                      </a:r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11 years</a:t>
                      </a:r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Previous location</a:t>
                      </a:r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Central Asylum for the Insane</a:t>
                      </a:r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 dirty="0"/>
                        <a:t>Length of time in asylum</a:t>
                      </a:r>
                    </a:p>
                  </a:txBody>
                  <a:tcPr marL="100344" marR="100344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7 - 5/12 years</a:t>
                      </a:r>
                    </a:p>
                  </a:txBody>
                  <a:tcPr marL="100344" marR="100344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89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Census random thoughts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21-03-28 at 9.01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18840"/>
            <a:ext cx="8380477" cy="1557709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8" name="Picture 7" descr="Screen Shot 2021-03-28 at 9.01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05150"/>
            <a:ext cx="8339042" cy="1194021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600200" y="4400550"/>
            <a:ext cx="5860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1855 NY state census, Steuben County, John </a:t>
            </a:r>
            <a:r>
              <a:rPr lang="en-US" dirty="0" err="1"/>
              <a:t>Benadict</a:t>
            </a:r>
            <a:r>
              <a:rPr lang="en-US" dirty="0"/>
              <a:t>.</a:t>
            </a:r>
          </a:p>
          <a:p>
            <a:r>
              <a:rPr lang="en-US" dirty="0" err="1"/>
              <a:t>Pheba</a:t>
            </a:r>
            <a:r>
              <a:rPr lang="en-US" dirty="0"/>
              <a:t>, age 26, was deaf, blind, dumb, insane or idiot. </a:t>
            </a:r>
          </a:p>
        </p:txBody>
      </p:sp>
      <p:sp>
        <p:nvSpPr>
          <p:cNvPr id="10" name="Oval 9"/>
          <p:cNvSpPr/>
          <p:nvPr/>
        </p:nvSpPr>
        <p:spPr>
          <a:xfrm>
            <a:off x="7467600" y="3714750"/>
            <a:ext cx="1371600" cy="609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76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Newspaper headline…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257300"/>
            <a:ext cx="7971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“…jails are not suitable places </a:t>
            </a:r>
          </a:p>
          <a:p>
            <a:r>
              <a:rPr lang="en-US" sz="3600" i="1" dirty="0"/>
              <a:t>for the mentally ill to be warehoused.”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3600" y="2286000"/>
            <a:ext cx="6689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-- U.S. District Judge Marsha </a:t>
            </a:r>
            <a:r>
              <a:rPr lang="en-US" sz="2400" dirty="0" err="1"/>
              <a:t>Pechman</a:t>
            </a:r>
            <a:endParaRPr lang="en-US" sz="2400" dirty="0"/>
          </a:p>
          <a:p>
            <a:r>
              <a:rPr lang="en-US" sz="2400" dirty="0"/>
              <a:t>			3 April 2015, </a:t>
            </a:r>
            <a:r>
              <a:rPr lang="en-US" sz="2400" i="1" dirty="0"/>
              <a:t>Seattle Times</a:t>
            </a:r>
          </a:p>
        </p:txBody>
      </p:sp>
    </p:spTree>
    <p:extLst>
      <p:ext uri="{BB962C8B-B14F-4D97-AF65-F5344CB8AC3E}">
        <p14:creationId xmlns:p14="http://schemas.microsoft.com/office/powerpoint/2010/main" val="37095451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Census random thoughts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21-03-28 at 9.01.03 AM.png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18840"/>
            <a:ext cx="8380477" cy="1557709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Screen Shot 2021-03-28 at 9.01.20 AM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05150"/>
            <a:ext cx="8339042" cy="1194021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85800" y="2571750"/>
            <a:ext cx="807279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Pheba</a:t>
            </a:r>
            <a:r>
              <a:rPr lang="en-US" sz="2400" dirty="0"/>
              <a:t> </a:t>
            </a:r>
            <a:r>
              <a:rPr lang="en-US" sz="2400" dirty="0" err="1"/>
              <a:t>Benadict</a:t>
            </a:r>
            <a:r>
              <a:rPr lang="en-US" sz="2400" dirty="0"/>
              <a:t> insane because of whooping cough at </a:t>
            </a:r>
          </a:p>
          <a:p>
            <a:r>
              <a:rPr lang="en-US" sz="2400" dirty="0"/>
              <a:t>age 17. Parents poor and anxious that she should be sent </a:t>
            </a:r>
          </a:p>
          <a:p>
            <a:r>
              <a:rPr lang="en-US" sz="2400" dirty="0"/>
              <a:t>to the insane asylum.</a:t>
            </a:r>
          </a:p>
        </p:txBody>
      </p:sp>
      <p:pic>
        <p:nvPicPr>
          <p:cNvPr id="3" name="Picture 2" descr="Screen Shot 2021-03-28 at 8.59.3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33550"/>
            <a:ext cx="8410576" cy="615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735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types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3600" dirty="0"/>
              <a:t>Publicly available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Available through the courts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Obtained by other methods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811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-capture-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762000" cy="5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455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Thru’ Kane County Courts…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Admission record: </a:t>
            </a:r>
          </a:p>
          <a:p>
            <a:pPr lvl="1"/>
            <a:r>
              <a:rPr lang="en-US" sz="2800" dirty="0"/>
              <a:t>Jacksonville, Elgin &amp; Peoria</a:t>
            </a:r>
          </a:p>
          <a:p>
            <a:r>
              <a:rPr lang="en-US" sz="3200" dirty="0"/>
              <a:t>Medical Case files: </a:t>
            </a:r>
          </a:p>
          <a:p>
            <a:pPr lvl="1"/>
            <a:r>
              <a:rPr lang="en-US" sz="2800" dirty="0"/>
              <a:t>Jacksonville, Elgin &amp; Peoria</a:t>
            </a:r>
          </a:p>
          <a:p>
            <a:r>
              <a:rPr lang="en-US" sz="3200" dirty="0"/>
              <a:t>Annual reports</a:t>
            </a:r>
          </a:p>
          <a:p>
            <a:pPr lvl="1"/>
            <a:r>
              <a:rPr lang="en-US" sz="2800" dirty="0"/>
              <a:t>Jacksonville, Elgin &amp; Peoria</a:t>
            </a:r>
          </a:p>
          <a:p>
            <a:r>
              <a:rPr lang="en-US" sz="3200" dirty="0"/>
              <a:t>Transfer document: Jacksonville &gt; Elgin</a:t>
            </a:r>
          </a:p>
          <a:p>
            <a:r>
              <a:rPr lang="en-US" sz="3200" dirty="0"/>
              <a:t>Transfer document: Elgin &gt; Peoria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557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Obtaining Mental Health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71500" indent="-571500">
              <a:buFont typeface="+mj-lt"/>
              <a:buAutoNum type="arabicPeriod"/>
            </a:pPr>
            <a:r>
              <a:rPr lang="en-US" sz="2800" dirty="0"/>
              <a:t>Try to identify where the records are held</a:t>
            </a:r>
          </a:p>
          <a:p>
            <a:pPr marL="1120140" lvl="2" indent="-571500">
              <a:buFont typeface="+mj-lt"/>
              <a:buAutoNum type="alphaUcPeriod"/>
            </a:pPr>
            <a:r>
              <a:rPr lang="en-US" sz="2600" dirty="0"/>
              <a:t>State Archives</a:t>
            </a:r>
          </a:p>
          <a:p>
            <a:pPr marL="1120140" lvl="2" indent="-571500">
              <a:buFont typeface="+mj-lt"/>
              <a:buAutoNum type="alphaUcPeriod"/>
            </a:pPr>
            <a:r>
              <a:rPr lang="en-US" sz="2600" dirty="0"/>
              <a:t>At the asylum</a:t>
            </a:r>
          </a:p>
          <a:p>
            <a:pPr marL="1120140" lvl="2" indent="-571500">
              <a:buFont typeface="+mj-lt"/>
              <a:buAutoNum type="alphaUcPeriod"/>
            </a:pPr>
            <a:r>
              <a:rPr lang="en-US" sz="2600" dirty="0"/>
              <a:t>Destroyed</a:t>
            </a:r>
          </a:p>
          <a:p>
            <a:pPr marL="1120140" lvl="2" indent="-571500">
              <a:buFont typeface="+mj-lt"/>
              <a:buAutoNum type="alphaUcPeriod"/>
            </a:pPr>
            <a:r>
              <a:rPr lang="en-US" sz="2600" dirty="0"/>
              <a:t>If merged…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800" dirty="0"/>
              <a:t>Understand the law and what the law requires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800" dirty="0"/>
              <a:t>If allowed by law, make a request per the parameters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800" dirty="0"/>
              <a:t>Be prepared to wait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789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did…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5334000" cy="3657600"/>
          </a:xfrm>
        </p:spPr>
        <p:txBody>
          <a:bodyPr>
            <a:normAutofit/>
          </a:bodyPr>
          <a:lstStyle/>
          <a:p>
            <a:r>
              <a:rPr lang="en-US" sz="3200" dirty="0"/>
              <a:t>Wrote to the court (failed)</a:t>
            </a:r>
          </a:p>
          <a:p>
            <a:r>
              <a:rPr lang="en-US" sz="3200" dirty="0"/>
              <a:t>Interviewed two lawyers </a:t>
            </a:r>
          </a:p>
          <a:p>
            <a:r>
              <a:rPr lang="en-US" sz="3200" dirty="0"/>
              <a:t>Hired local lawyer</a:t>
            </a:r>
          </a:p>
          <a:p>
            <a:r>
              <a:rPr lang="en-US" sz="3200" dirty="0"/>
              <a:t>Strategized</a:t>
            </a:r>
          </a:p>
          <a:p>
            <a:r>
              <a:rPr lang="en-US" sz="3200" dirty="0"/>
              <a:t>Waited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Jill urban 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2694432" cy="230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548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Lawyer did….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572000" cy="36576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Strategized</a:t>
            </a:r>
          </a:p>
          <a:p>
            <a:pPr lvl="1"/>
            <a:r>
              <a:rPr lang="en-US" sz="2800" dirty="0"/>
              <a:t>What to ask for</a:t>
            </a:r>
          </a:p>
          <a:p>
            <a:pPr lvl="1"/>
            <a:r>
              <a:rPr lang="en-US" sz="2800" dirty="0"/>
              <a:t>Which judge to ask</a:t>
            </a:r>
          </a:p>
          <a:p>
            <a:pPr lvl="1"/>
            <a:r>
              <a:rPr lang="en-US" sz="2800" dirty="0"/>
              <a:t>Plan A</a:t>
            </a:r>
          </a:p>
          <a:p>
            <a:pPr lvl="1"/>
            <a:r>
              <a:rPr lang="en-US" sz="2800" dirty="0"/>
              <a:t>Plan B</a:t>
            </a:r>
          </a:p>
          <a:p>
            <a:r>
              <a:rPr lang="en-US" sz="2800" dirty="0"/>
              <a:t> Wrote the petition</a:t>
            </a:r>
          </a:p>
          <a:p>
            <a:r>
              <a:rPr lang="en-US" sz="2800" dirty="0"/>
              <a:t>Presented the petition</a:t>
            </a:r>
          </a:p>
          <a:p>
            <a:r>
              <a:rPr lang="en-US" sz="2800" dirty="0"/>
              <a:t>Waited</a:t>
            </a:r>
          </a:p>
          <a:p>
            <a:r>
              <a:rPr lang="en-US" sz="2800" dirty="0"/>
              <a:t>Negotiated for use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-capture-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6"/>
          <a:stretch/>
        </p:blipFill>
        <p:spPr>
          <a:xfrm>
            <a:off x="5943600" y="1451988"/>
            <a:ext cx="2980262" cy="328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96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Judge did…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267200" cy="3657600"/>
          </a:xfrm>
        </p:spPr>
        <p:txBody>
          <a:bodyPr>
            <a:normAutofit/>
          </a:bodyPr>
          <a:lstStyle/>
          <a:p>
            <a:r>
              <a:rPr lang="en-US" sz="2800"/>
              <a:t>Heard </a:t>
            </a:r>
            <a:r>
              <a:rPr lang="en-US" sz="2800" dirty="0"/>
              <a:t>the request</a:t>
            </a:r>
          </a:p>
          <a:p>
            <a:r>
              <a:rPr lang="en-US" sz="2800" dirty="0"/>
              <a:t>Granted the petition</a:t>
            </a:r>
          </a:p>
          <a:p>
            <a:r>
              <a:rPr lang="en-US" sz="2800" dirty="0"/>
              <a:t>Received and reviewed the papers </a:t>
            </a:r>
          </a:p>
          <a:p>
            <a:r>
              <a:rPr lang="en-US" sz="2800" dirty="0"/>
              <a:t>Released them to the lawyer under Plan B.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723" t="3492" r="7816"/>
          <a:stretch/>
        </p:blipFill>
        <p:spPr>
          <a:xfrm>
            <a:off x="5486400" y="1504950"/>
            <a:ext cx="3175913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74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Thru’ Kane County Court…what I got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Admission record: </a:t>
            </a:r>
          </a:p>
          <a:p>
            <a:pPr lvl="1"/>
            <a:r>
              <a:rPr lang="en-US" sz="2800" dirty="0"/>
              <a:t>Jacksonville, Elgin &amp; Peoria</a:t>
            </a:r>
          </a:p>
          <a:p>
            <a:r>
              <a:rPr lang="en-US" sz="3200" dirty="0"/>
              <a:t>Medical Case files: </a:t>
            </a:r>
          </a:p>
          <a:p>
            <a:pPr lvl="1"/>
            <a:r>
              <a:rPr lang="en-US" sz="2800" dirty="0"/>
              <a:t>Jacksonville, Elgin &amp; Peoria</a:t>
            </a:r>
          </a:p>
          <a:p>
            <a:r>
              <a:rPr lang="en-US" sz="3200" dirty="0"/>
              <a:t>Annual reports</a:t>
            </a:r>
          </a:p>
          <a:p>
            <a:pPr lvl="1"/>
            <a:r>
              <a:rPr lang="en-US" sz="2800" dirty="0"/>
              <a:t>Jacksonville, Elgin &amp; Peoria</a:t>
            </a:r>
          </a:p>
          <a:p>
            <a:r>
              <a:rPr lang="en-US" sz="3200" dirty="0"/>
              <a:t>Transfer document: Jacksonville &gt; Elgin</a:t>
            </a:r>
          </a:p>
          <a:p>
            <a:r>
              <a:rPr lang="en-US" sz="3200" dirty="0"/>
              <a:t>Transfer document: Elgin &gt; Peoria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114800" y="1828800"/>
            <a:ext cx="990600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114800" y="2686050"/>
            <a:ext cx="990600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14800" y="3562350"/>
            <a:ext cx="990600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8200" y="2686050"/>
            <a:ext cx="1905000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90600" y="3562350"/>
            <a:ext cx="1905000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14800" y="4476750"/>
            <a:ext cx="2514600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846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-capture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0642">
            <a:off x="-206834" y="591630"/>
            <a:ext cx="6743524" cy="3675809"/>
          </a:xfrm>
          <a:prstGeom prst="rect">
            <a:avLst/>
          </a:prstGeom>
        </p:spPr>
      </p:pic>
      <p:pic>
        <p:nvPicPr>
          <p:cNvPr id="8" name="Picture 7" descr="screen-capture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4372">
            <a:off x="3093716" y="1375789"/>
            <a:ext cx="6067752" cy="383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205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742950"/>
          </a:xfrm>
        </p:spPr>
        <p:txBody>
          <a:bodyPr>
            <a:normAutofit/>
          </a:bodyPr>
          <a:lstStyle/>
          <a:p>
            <a:r>
              <a:rPr lang="en-US" dirty="0"/>
              <a:t>With Publicly Available Records…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238901"/>
              </p:ext>
            </p:extLst>
          </p:nvPr>
        </p:nvGraphicFramePr>
        <p:xfrm>
          <a:off x="685800" y="971550"/>
          <a:ext cx="7924800" cy="3886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Dirk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Public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Court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Born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Oct 1848, Germany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Immigrated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June 1854, NYC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Commitment by</a:t>
                      </a:r>
                      <a:r>
                        <a:rPr lang="en-US" sz="1400" baseline="0" dirty="0"/>
                        <a:t> Court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Implied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Entry into Jacksonville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Before 19 Sept 1874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Entry into Elgin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Between</a:t>
                      </a:r>
                      <a:r>
                        <a:rPr lang="en-US" sz="1400" baseline="0" dirty="0"/>
                        <a:t> 1872 and 1874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Entry into Peoria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After 1902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Death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 July 1905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3200400" y="1257300"/>
            <a:ext cx="2667000" cy="371475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0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164"/>
            <a:ext cx="9144000" cy="5143664"/>
          </a:xfrm>
          <a:prstGeom prst="rect">
            <a:avLst/>
          </a:prstGeom>
          <a:solidFill>
            <a:srgbClr val="4743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rton 14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8"/>
          <a:stretch/>
        </p:blipFill>
        <p:spPr>
          <a:xfrm rot="5400000">
            <a:off x="2219324" y="-9526"/>
            <a:ext cx="4857752" cy="51816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12492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924800" cy="742950"/>
          </a:xfrm>
        </p:spPr>
        <p:txBody>
          <a:bodyPr>
            <a:normAutofit/>
          </a:bodyPr>
          <a:lstStyle/>
          <a:p>
            <a:r>
              <a:rPr lang="en-US" dirty="0"/>
              <a:t>With Court Records…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273492"/>
              </p:ext>
            </p:extLst>
          </p:nvPr>
        </p:nvGraphicFramePr>
        <p:xfrm>
          <a:off x="685800" y="971550"/>
          <a:ext cx="7924800" cy="3865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211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Public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Court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Born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Oct 1848, Germany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c. 1848, Germany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Immigrated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June 1854, NYC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Fight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c. 1860 (12 yrs.)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  <a:r>
                        <a:rPr lang="en-US" sz="1400" baseline="30000" dirty="0"/>
                        <a:t>st</a:t>
                      </a:r>
                      <a:r>
                        <a:rPr lang="en-US" sz="1400" dirty="0"/>
                        <a:t> onset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1861 (13 yrs.)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  <a:r>
                        <a:rPr lang="en-US" sz="1400" baseline="30000" dirty="0"/>
                        <a:t>st</a:t>
                      </a:r>
                      <a:r>
                        <a:rPr lang="en-US" sz="1400" dirty="0"/>
                        <a:t> “cure”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1863 (15 yrs.)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  <a:r>
                        <a:rPr lang="en-US" sz="1400" baseline="30000" dirty="0"/>
                        <a:t>nd</a:t>
                      </a:r>
                      <a:r>
                        <a:rPr lang="en-US" sz="1400" dirty="0"/>
                        <a:t> onset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1869 (21 yrs.)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Commitment by court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implied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implied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Entry into Jacksonville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Before 19 Sept 1874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21 September 1873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Entry into Elgin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After 1872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25 May 1875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Entry into Peoria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After 1902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Death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 July 1905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5791200" y="1200150"/>
            <a:ext cx="2667000" cy="371475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11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200150"/>
            <a:ext cx="7162800" cy="3657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i="1" dirty="0"/>
              <a:t>“Thinks he is the strongest man in the county-</a:t>
            </a:r>
            <a:br>
              <a:rPr lang="en-US" sz="2800" i="1" dirty="0"/>
            </a:br>
            <a:endParaRPr lang="en-US" sz="2800" i="1" dirty="0"/>
          </a:p>
          <a:p>
            <a:pPr marL="0" indent="0">
              <a:buNone/>
            </a:pPr>
            <a:r>
              <a:rPr lang="en-US" sz="2800" i="1" dirty="0"/>
              <a:t>Stuck his brother in the shoulder with a fork</a:t>
            </a:r>
            <a:br>
              <a:rPr lang="en-US" sz="2800" i="1" dirty="0"/>
            </a:br>
            <a:br>
              <a:rPr lang="en-US" sz="2800" i="1" dirty="0"/>
            </a:br>
            <a:r>
              <a:rPr lang="en-US" sz="2800" i="1" dirty="0"/>
              <a:t> – Tried to go into a house with an axe because he was not let in-”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Diagnosis:</a:t>
            </a:r>
          </a:p>
          <a:p>
            <a:pPr lvl="1"/>
            <a:r>
              <a:rPr lang="en-US" dirty="0"/>
              <a:t>Public: chronic mania</a:t>
            </a:r>
          </a:p>
          <a:p>
            <a:pPr lvl="1"/>
            <a:r>
              <a:rPr lang="en-US" dirty="0"/>
              <a:t>Court: </a:t>
            </a:r>
            <a:r>
              <a:rPr lang="en-US" dirty="0" err="1"/>
              <a:t>Onanism</a:t>
            </a:r>
            <a:r>
              <a:rPr lang="en-US" dirty="0"/>
              <a:t>. Chronic Mania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98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-capture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0642">
            <a:off x="-206834" y="591630"/>
            <a:ext cx="6743524" cy="3675809"/>
          </a:xfrm>
          <a:prstGeom prst="rect">
            <a:avLst/>
          </a:prstGeom>
        </p:spPr>
      </p:pic>
      <p:pic>
        <p:nvPicPr>
          <p:cNvPr id="8" name="Picture 7" descr="screen-capture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4372">
            <a:off x="3093716" y="1375789"/>
            <a:ext cx="6067752" cy="383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839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entries (~annual)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56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0150"/>
            <a:ext cx="4572000" cy="3657600"/>
          </a:xfrm>
        </p:spPr>
        <p:txBody>
          <a:bodyPr/>
          <a:lstStyle/>
          <a:p>
            <a:r>
              <a:rPr lang="en-US" sz="2800" dirty="0"/>
              <a:t>Cause of affliction &amp; reaction</a:t>
            </a:r>
          </a:p>
          <a:p>
            <a:r>
              <a:rPr lang="en-US" sz="2800" dirty="0"/>
              <a:t>Official diagnosis</a:t>
            </a:r>
          </a:p>
          <a:p>
            <a:r>
              <a:rPr lang="en-US" sz="2800" dirty="0"/>
              <a:t>Symptoms </a:t>
            </a:r>
          </a:p>
          <a:p>
            <a:r>
              <a:rPr lang="en-US" sz="2800" dirty="0"/>
              <a:t>“Yearly” reports</a:t>
            </a:r>
          </a:p>
          <a:p>
            <a:r>
              <a:rPr lang="en-US" sz="2800" dirty="0"/>
              <a:t>Dates Dirk moved from one location to another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71450"/>
            <a:ext cx="3947887" cy="5086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7000" y="4629150"/>
            <a:ext cx="145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Sad Iron Heater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 the addition of Court records…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890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types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3600" dirty="0"/>
              <a:t>Publicly available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Available through the courts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Obtained by “other methods”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811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-capture-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762000" cy="552865"/>
          </a:xfrm>
          <a:prstGeom prst="rect">
            <a:avLst/>
          </a:prstGeom>
        </p:spPr>
      </p:pic>
      <p:pic>
        <p:nvPicPr>
          <p:cNvPr id="6" name="Picture 5" descr="screen-capture-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5986"/>
            <a:ext cx="762000" cy="5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145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Records restricted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Probate Packet (restricted access)</a:t>
            </a:r>
          </a:p>
          <a:p>
            <a:r>
              <a:rPr lang="en-US" sz="3200" dirty="0"/>
              <a:t>Conservator’s Packet (restricted access)</a:t>
            </a:r>
          </a:p>
          <a:p>
            <a:r>
              <a:rPr lang="en-US" sz="3200" dirty="0"/>
              <a:t>Commitment papers (held at County Court)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213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Records restricted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Probate Packet (restricted access)</a:t>
            </a:r>
          </a:p>
          <a:p>
            <a:r>
              <a:rPr lang="en-US" sz="3200" dirty="0"/>
              <a:t>Conservator’s Packet (restricted access)</a:t>
            </a:r>
          </a:p>
          <a:p>
            <a:r>
              <a:rPr lang="en-US" sz="3200" dirty="0"/>
              <a:t>Commitment papers (held at court)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62000" y="2647950"/>
            <a:ext cx="6248400" cy="5715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8131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cap="none" dirty="0"/>
              <a:t>But, what about </a:t>
            </a:r>
            <a:br>
              <a:rPr lang="en-US" sz="4400" cap="none" dirty="0"/>
            </a:br>
            <a:r>
              <a:rPr lang="en-US" sz="4400" cap="none" dirty="0"/>
              <a:t>those “other” records?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691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924800" cy="571500"/>
          </a:xfrm>
        </p:spPr>
        <p:txBody>
          <a:bodyPr>
            <a:normAutofit fontScale="90000"/>
          </a:bodyPr>
          <a:lstStyle/>
          <a:p>
            <a:r>
              <a:rPr lang="en-US" dirty="0"/>
              <a:t>With Other Records…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493464"/>
              </p:ext>
            </p:extLst>
          </p:nvPr>
        </p:nvGraphicFramePr>
        <p:xfrm>
          <a:off x="152401" y="800100"/>
          <a:ext cx="8839199" cy="418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211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Public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Court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Other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Born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Oct 1848, Germany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c. 1848, Germany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Immigrated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June 1854, NYC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Fight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c. 1860 (12 yrs.)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  <a:r>
                        <a:rPr lang="en-US" sz="1400" baseline="30000" dirty="0"/>
                        <a:t>st</a:t>
                      </a:r>
                      <a:r>
                        <a:rPr lang="en-US" sz="1400" dirty="0"/>
                        <a:t> onset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1861 (13 yrs.)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  <a:r>
                        <a:rPr lang="en-US" sz="1400" baseline="30000" dirty="0"/>
                        <a:t>st</a:t>
                      </a:r>
                      <a:r>
                        <a:rPr lang="en-US" sz="1400" dirty="0"/>
                        <a:t> “cure”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1863 (15 yrs.)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  <a:r>
                        <a:rPr lang="en-US" sz="1400" baseline="30000" dirty="0"/>
                        <a:t>nd</a:t>
                      </a:r>
                      <a:r>
                        <a:rPr lang="en-US" sz="1400" dirty="0"/>
                        <a:t> onset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1869 (21 yrs.)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Commitment by court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17 September</a:t>
                      </a:r>
                      <a:r>
                        <a:rPr lang="en-US" sz="1400" baseline="0" dirty="0"/>
                        <a:t> 1873</a:t>
                      </a:r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Entry into Jacksonville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Before 19 Sept 1874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21 September 1873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Entry into Elgin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After 1872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25 May 1875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Entry into Peoria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After 1902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118">
                <a:tc>
                  <a:txBody>
                    <a:bodyPr/>
                    <a:lstStyle/>
                    <a:p>
                      <a:r>
                        <a:rPr lang="en-US" sz="1400" dirty="0"/>
                        <a:t>Death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 or 4 July 1905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 July 1905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6781800" y="1143000"/>
            <a:ext cx="2133600" cy="382905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31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session themes…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0151"/>
            <a:ext cx="8077200" cy="3394472"/>
          </a:xfrm>
        </p:spPr>
        <p:txBody>
          <a:bodyPr>
            <a:normAutofit/>
          </a:bodyPr>
          <a:lstStyle/>
          <a:p>
            <a:r>
              <a:rPr lang="en-US" sz="3600" dirty="0"/>
              <a:t>Understand the genealogical problem</a:t>
            </a:r>
          </a:p>
          <a:p>
            <a:r>
              <a:rPr lang="en-US" sz="3600" dirty="0"/>
              <a:t>Understand the historical context</a:t>
            </a:r>
          </a:p>
          <a:p>
            <a:r>
              <a:rPr lang="en-US" sz="3600" dirty="0"/>
              <a:t>Learn what records are available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606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importantly…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One or more family members visited annually</a:t>
            </a:r>
          </a:p>
          <a:p>
            <a:r>
              <a:rPr lang="en-US" sz="3200" dirty="0"/>
              <a:t>He received a Christmas present every year</a:t>
            </a:r>
          </a:p>
          <a:p>
            <a:r>
              <a:rPr lang="en-US" sz="3200" dirty="0"/>
              <a:t>The family sent him “pin money” </a:t>
            </a:r>
          </a:p>
          <a:p>
            <a:r>
              <a:rPr lang="en-US" sz="3200" dirty="0"/>
              <a:t>Dirk had an estate valued at $6000 at the time of his death.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45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artonville c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5143500"/>
          </a:xfrm>
          <a:prstGeom prst="rect">
            <a:avLst/>
          </a:prstGeom>
        </p:spPr>
      </p:pic>
      <p:pic>
        <p:nvPicPr>
          <p:cNvPr id="1026" name="Picture 2" descr="Dirk J. Bo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3103217" cy="2400300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4766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“Dark Years”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1895-1950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rton 143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8"/>
          <a:stretch/>
        </p:blipFill>
        <p:spPr>
          <a:xfrm rot="5400000">
            <a:off x="5740585" y="12515"/>
            <a:ext cx="2609852" cy="28134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266841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1895 - 1950: “The Dark Years”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Backlash from Moral Treatment</a:t>
            </a:r>
          </a:p>
          <a:p>
            <a:r>
              <a:rPr lang="en-US" sz="2800" dirty="0"/>
              <a:t>Cycled back to aggressive “medical” treatment</a:t>
            </a:r>
          </a:p>
          <a:p>
            <a:r>
              <a:rPr lang="en-US" sz="2800" dirty="0"/>
              <a:t>Experimentation without consent</a:t>
            </a:r>
          </a:p>
          <a:p>
            <a:r>
              <a:rPr lang="en-US" sz="2800" dirty="0"/>
              <a:t>Instead of being welcomed into the human family, now reviled</a:t>
            </a:r>
          </a:p>
          <a:p>
            <a:r>
              <a:rPr lang="en-US" sz="2800" dirty="0"/>
              <a:t>Rise of eugenics =&gt; Nazi’s research in human engineering.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620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-capture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73" y="342900"/>
            <a:ext cx="9423400" cy="480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57150"/>
            <a:ext cx="9144000" cy="34290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394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1930’s</a:t>
            </a:r>
            <a:r>
              <a:rPr lang="en-US" dirty="0"/>
              <a:t> Scientific Papers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-cap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12520"/>
            <a:ext cx="5810250" cy="41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856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0151"/>
            <a:ext cx="8077200" cy="3394472"/>
          </a:xfrm>
        </p:spPr>
        <p:txBody>
          <a:bodyPr>
            <a:normAutofit/>
          </a:bodyPr>
          <a:lstStyle/>
          <a:p>
            <a:r>
              <a:rPr lang="en-US" sz="3600" dirty="0"/>
              <a:t>Understand the genealogical problem</a:t>
            </a:r>
          </a:p>
          <a:p>
            <a:r>
              <a:rPr lang="en-US" sz="3600" dirty="0"/>
              <a:t>Understand the historical context</a:t>
            </a:r>
          </a:p>
          <a:p>
            <a:r>
              <a:rPr lang="en-US" sz="3600" dirty="0"/>
              <a:t>Learn what records are available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9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5850"/>
            <a:ext cx="8229600" cy="40576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Bethlem Hospital (London) Records (1683-1932) can be found at </a:t>
            </a:r>
            <a:r>
              <a:rPr lang="en-US" dirty="0">
                <a:hlinkClick r:id="rId2"/>
              </a:rPr>
              <a:t>http://www.findmypast.com/bethlem</a:t>
            </a:r>
            <a:r>
              <a:rPr lang="en-US" dirty="0"/>
              <a:t>. This is a pay site.</a:t>
            </a:r>
            <a:br>
              <a:rPr lang="en-US" dirty="0"/>
            </a:br>
            <a:endParaRPr lang="en-US" dirty="0"/>
          </a:p>
          <a:p>
            <a:r>
              <a:rPr lang="en-US" dirty="0"/>
              <a:t>Eugenics Record Office Records.</a:t>
            </a:r>
            <a:r>
              <a:rPr lang="en-US" dirty="0">
                <a:hlinkClick r:id="rId3"/>
              </a:rPr>
              <a:t>http://www.amphilsoc.org/mole/view?docId=ead/Mss.Ms.Coll.77-ead.xml#abstract</a:t>
            </a:r>
            <a:r>
              <a:rPr lang="en-US" dirty="0"/>
              <a:t> : accessed 15 September 2017. Index of records, some names public.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Insane Asylums: </a:t>
            </a:r>
            <a:r>
              <a:rPr lang="en-US" dirty="0">
                <a:hlinkClick r:id="rId4"/>
              </a:rPr>
              <a:t>http://www.asylumprojects.org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r>
              <a:rPr lang="en-US" dirty="0"/>
              <a:t>Mental Health Record requests for some states: </a:t>
            </a:r>
            <a:r>
              <a:rPr lang="en-US" dirty="0">
                <a:hlinkClick r:id="rId5"/>
              </a:rPr>
              <a:t>http://www.asylumprojects.org/index.php?title=Asylum_Projects_Genealogical_Requests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723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7250"/>
            <a:ext cx="8229600" cy="4000500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/>
              <a:t>Lee, Kate. </a:t>
            </a:r>
            <a:r>
              <a:rPr lang="en-US" sz="2800" i="1" dirty="0"/>
              <a:t>A Year at the Elgin Insane Asylum, 1902</a:t>
            </a:r>
            <a:r>
              <a:rPr lang="en-US" sz="2800" dirty="0"/>
              <a:t>. Google Books.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Packard, Elizabeth, </a:t>
            </a:r>
            <a:r>
              <a:rPr lang="en-US" sz="2800" i="1" dirty="0"/>
              <a:t>The Prisoners' Hidden Life Or Insane Asylums Unveiled (1868)</a:t>
            </a:r>
            <a:r>
              <a:rPr lang="en-US" sz="2800" dirty="0"/>
              <a:t> </a:t>
            </a:r>
            <a:r>
              <a:rPr lang="en-US" sz="2800" dirty="0" err="1"/>
              <a:t>Kessinger</a:t>
            </a:r>
            <a:r>
              <a:rPr lang="en-US" sz="2800" dirty="0"/>
              <a:t> Publishing, LLC, February 21, 2008.</a:t>
            </a:r>
            <a:br>
              <a:rPr lang="en-US" sz="2800" dirty="0"/>
            </a:br>
            <a:r>
              <a:rPr lang="en-US" sz="2800" dirty="0"/>
              <a:t> Available on Google books.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Pouba, Katherine &amp; Ashley </a:t>
            </a:r>
            <a:r>
              <a:rPr lang="en-US" sz="2800" dirty="0" err="1"/>
              <a:t>Tianen</a:t>
            </a:r>
            <a:r>
              <a:rPr lang="en-US" sz="2800" dirty="0"/>
              <a:t>. “Lunacy in the 19</a:t>
            </a:r>
            <a:r>
              <a:rPr lang="en-US" sz="2800" baseline="30000" dirty="0"/>
              <a:t>th</a:t>
            </a:r>
            <a:r>
              <a:rPr lang="en-US" sz="2800" dirty="0"/>
              <a:t> Century: Women’s Admission to Asylums in the United States of America.” </a:t>
            </a:r>
            <a:r>
              <a:rPr lang="en-US" sz="2800" i="1" dirty="0"/>
              <a:t>Oshkosh Scholar</a:t>
            </a:r>
            <a:r>
              <a:rPr lang="en-US" sz="2800" dirty="0"/>
              <a:t>. 1(April 2006): 95-103.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Skloot, Rebecca. </a:t>
            </a:r>
            <a:r>
              <a:rPr lang="en-US" sz="2800" i="1" dirty="0"/>
              <a:t>The Immortal Life of Henrietta Lacks.</a:t>
            </a:r>
            <a:r>
              <a:rPr lang="en-US" sz="2800" dirty="0"/>
              <a:t> New York: Broadway Books, 2011. The rise of compliance law; a great read.</a:t>
            </a:r>
            <a:br>
              <a:rPr lang="en-US" sz="2800" dirty="0"/>
            </a:br>
            <a:endParaRPr lang="en-US" sz="2800" dirty="0"/>
          </a:p>
          <a:p>
            <a:endParaRPr lang="en-US" sz="1900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804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164"/>
            <a:ext cx="9144000" cy="5143664"/>
          </a:xfrm>
          <a:prstGeom prst="rect">
            <a:avLst/>
          </a:prstGeom>
          <a:solidFill>
            <a:srgbClr val="4743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rton 14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8"/>
          <a:stretch/>
        </p:blipFill>
        <p:spPr>
          <a:xfrm rot="5400000">
            <a:off x="2219324" y="-9526"/>
            <a:ext cx="4857752" cy="51816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6181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Access rules and regulations vary widely</a:t>
            </a:r>
          </a:p>
          <a:p>
            <a:pPr lvl="1"/>
            <a:r>
              <a:rPr lang="en-US" sz="2400" dirty="0"/>
              <a:t>Institutional level</a:t>
            </a:r>
          </a:p>
          <a:p>
            <a:pPr lvl="1"/>
            <a:r>
              <a:rPr lang="en-US" sz="2400" dirty="0"/>
              <a:t>County level</a:t>
            </a:r>
          </a:p>
          <a:p>
            <a:pPr lvl="1"/>
            <a:r>
              <a:rPr lang="en-US" sz="2400" dirty="0"/>
              <a:t>State level</a:t>
            </a:r>
          </a:p>
          <a:p>
            <a:pPr lvl="1"/>
            <a:r>
              <a:rPr lang="en-US" sz="2400" dirty="0"/>
              <a:t>Federal level</a:t>
            </a:r>
          </a:p>
          <a:p>
            <a:r>
              <a:rPr lang="en-US" sz="2800" dirty="0"/>
              <a:t>HIPAA</a:t>
            </a:r>
          </a:p>
          <a:p>
            <a:r>
              <a:rPr lang="en-US" sz="2800" dirty="0"/>
              <a:t>“Interpretations” of HIPAA by local authorities</a:t>
            </a:r>
          </a:p>
          <a:p>
            <a:r>
              <a:rPr lang="en-US" sz="2800" dirty="0"/>
              <a:t>Changing vocabulary over the years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788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42900"/>
            <a:ext cx="9144000" cy="48006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81000" y="3619500"/>
            <a:ext cx="8458200" cy="154305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600" dirty="0"/>
              <a:t>Insanity in the 19</a:t>
            </a:r>
            <a:r>
              <a:rPr lang="en-US" sz="3600" baseline="30000" dirty="0"/>
              <a:t>th</a:t>
            </a:r>
            <a:r>
              <a:rPr lang="en-US" sz="3600" dirty="0"/>
              <a:t> Century</a:t>
            </a:r>
          </a:p>
          <a:p>
            <a:pPr algn="ctr"/>
            <a:endParaRPr lang="en-US" sz="2300" dirty="0">
              <a:latin typeface="Rockwell"/>
              <a:cs typeface="Rockwell"/>
            </a:endParaRPr>
          </a:p>
          <a:p>
            <a:pPr algn="ctr"/>
            <a:r>
              <a:rPr lang="en-US" sz="2300" dirty="0">
                <a:latin typeface="Rockwell"/>
                <a:cs typeface="Rockwell"/>
              </a:rPr>
              <a:t>Minnesota Genealogical Society</a:t>
            </a:r>
          </a:p>
          <a:p>
            <a:pPr algn="ctr"/>
            <a:r>
              <a:rPr lang="en-US" sz="2300" dirty="0">
                <a:latin typeface="Rockwell"/>
                <a:cs typeface="Rockwell"/>
              </a:rPr>
              <a:t>3 March 2021</a:t>
            </a:r>
          </a:p>
          <a:p>
            <a:endParaRPr lang="en-US" sz="3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3600450"/>
            <a:ext cx="7086600" cy="0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-captu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7" b="6586"/>
          <a:stretch/>
        </p:blipFill>
        <p:spPr>
          <a:xfrm>
            <a:off x="0" y="400050"/>
            <a:ext cx="9144000" cy="2403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3201"/>
            <a:ext cx="8915400" cy="800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Finding Dirk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7114" y="2571750"/>
            <a:ext cx="2050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http://</a:t>
            </a:r>
            <a:r>
              <a:rPr lang="en-US" sz="1400" dirty="0" err="1">
                <a:solidFill>
                  <a:srgbClr val="7F7F7F"/>
                </a:solidFill>
              </a:rPr>
              <a:t>asylumproject.org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327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42900"/>
            <a:ext cx="9144000" cy="48006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71651"/>
            <a:ext cx="7772400" cy="1650206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838200" y="3486150"/>
            <a:ext cx="7543800" cy="0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8200" y="3421000"/>
            <a:ext cx="7620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DED2C2"/>
                </a:solidFill>
                <a:latin typeface="Rockwell"/>
                <a:cs typeface="Rockwell"/>
              </a:rPr>
              <a:t>Jill Morelli, </a:t>
            </a:r>
            <a:r>
              <a:rPr lang="en-US" sz="2800" cap="small" dirty="0">
                <a:solidFill>
                  <a:srgbClr val="DED2C2"/>
                </a:solidFill>
                <a:latin typeface="Rockwell"/>
                <a:cs typeface="Rockwell"/>
              </a:rPr>
              <a:t>cg</a:t>
            </a:r>
            <a:r>
              <a:rPr lang="en-US" sz="2800" cap="small" baseline="30000" dirty="0">
                <a:solidFill>
                  <a:srgbClr val="DED2C2"/>
                </a:solidFill>
                <a:latin typeface="Rockwell"/>
                <a:cs typeface="Rockwell"/>
              </a:rPr>
              <a:t>®</a:t>
            </a:r>
          </a:p>
          <a:p>
            <a:r>
              <a:rPr lang="en-US" sz="2000" dirty="0">
                <a:latin typeface="Rockwell"/>
                <a:cs typeface="Rockwell"/>
              </a:rPr>
              <a:t>http://</a:t>
            </a:r>
            <a:r>
              <a:rPr lang="en-US" sz="2000" dirty="0" err="1">
                <a:latin typeface="Rockwell"/>
                <a:cs typeface="Rockwell"/>
              </a:rPr>
              <a:t>theCDGseries.wordpress.com</a:t>
            </a:r>
            <a:endParaRPr lang="en-US" sz="2000" dirty="0">
              <a:latin typeface="Rockwell"/>
              <a:cs typeface="Rockwell"/>
            </a:endParaRPr>
          </a:p>
          <a:p>
            <a:endParaRPr lang="en-US" sz="2000" dirty="0">
              <a:latin typeface="Rockwell"/>
              <a:cs typeface="Rockwell"/>
            </a:endParaRPr>
          </a:p>
          <a:p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Rockwell"/>
                <a:cs typeface="Rockwell"/>
              </a:rPr>
              <a:t>Minnesota Genealogical Society</a:t>
            </a:r>
          </a:p>
          <a:p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Rockwell"/>
                <a:cs typeface="Rockwell"/>
              </a:rPr>
              <a:t>3 March 2021</a:t>
            </a:r>
          </a:p>
        </p:txBody>
      </p:sp>
      <p:pic>
        <p:nvPicPr>
          <p:cNvPr id="10" name="Picture 9" descr="Barton 143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8"/>
          <a:stretch/>
        </p:blipFill>
        <p:spPr>
          <a:xfrm rot="5400000">
            <a:off x="5272172" y="-8210"/>
            <a:ext cx="3143250" cy="33882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063065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42900"/>
            <a:ext cx="9144000" cy="48006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71651"/>
            <a:ext cx="7772400" cy="1650206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838200" y="3486150"/>
            <a:ext cx="7543800" cy="0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 stacked ve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9" y="3492011"/>
            <a:ext cx="1470316" cy="15291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8084" y="3585560"/>
            <a:ext cx="647011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DED2C2"/>
                </a:solidFill>
                <a:latin typeface="Rockwell"/>
                <a:cs typeface="Rockwell"/>
              </a:rPr>
              <a:t>Jill Morelli</a:t>
            </a:r>
          </a:p>
          <a:p>
            <a:r>
              <a:rPr lang="en-US" sz="2000" dirty="0">
                <a:latin typeface="Rockwell"/>
                <a:cs typeface="Rockwell"/>
              </a:rPr>
              <a:t>http://</a:t>
            </a:r>
            <a:r>
              <a:rPr lang="en-US" sz="2000" dirty="0" err="1">
                <a:latin typeface="Rockwell"/>
                <a:cs typeface="Rockwell"/>
              </a:rPr>
              <a:t>genealogycertification.wordpress.com</a:t>
            </a:r>
            <a:endParaRPr lang="en-US" sz="2000" dirty="0">
              <a:latin typeface="Rockwell"/>
              <a:cs typeface="Rockwell"/>
            </a:endParaRPr>
          </a:p>
          <a:p>
            <a:endParaRPr lang="en-US" sz="2000" dirty="0">
              <a:latin typeface="Rockwell"/>
              <a:cs typeface="Rockwell"/>
            </a:endParaRPr>
          </a:p>
          <a:p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Rockwell"/>
                <a:cs typeface="Rockwell"/>
              </a:rPr>
              <a:t>Colorado Genealogical Society</a:t>
            </a:r>
          </a:p>
          <a:p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Rockwell"/>
                <a:cs typeface="Rockwell"/>
              </a:rPr>
              <a:t>16 September 2017</a:t>
            </a:r>
          </a:p>
        </p:txBody>
      </p:sp>
      <p:pic>
        <p:nvPicPr>
          <p:cNvPr id="3" name="Picture 2" descr="Bartonville ce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9" b="28017"/>
          <a:stretch/>
        </p:blipFill>
        <p:spPr>
          <a:xfrm>
            <a:off x="0" y="342901"/>
            <a:ext cx="9144000" cy="239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55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00050"/>
            <a:ext cx="9193989" cy="47434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229600" cy="742950"/>
          </a:xfrm>
        </p:spPr>
        <p:txBody>
          <a:bodyPr/>
          <a:lstStyle/>
          <a:p>
            <a:pPr algn="ctr"/>
            <a:r>
              <a:rPr lang="en-US" dirty="0"/>
              <a:t>Timeline: Organized Patient Care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12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00050"/>
            <a:ext cx="8458200" cy="742950"/>
          </a:xfrm>
        </p:spPr>
        <p:txBody>
          <a:bodyPr>
            <a:normAutofit/>
          </a:bodyPr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4849" y="1123950"/>
            <a:ext cx="5029200" cy="34861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1600s</a:t>
            </a:r>
          </a:p>
          <a:p>
            <a:pPr lvl="1"/>
            <a:r>
              <a:rPr lang="en-US" sz="2400" i="1" dirty="0"/>
              <a:t>The Practice of </a:t>
            </a:r>
            <a:r>
              <a:rPr lang="en-US" sz="2400" i="1" dirty="0" err="1"/>
              <a:t>Physik</a:t>
            </a:r>
            <a:r>
              <a:rPr lang="en-US" sz="2400" i="1" dirty="0"/>
              <a:t>: Two Discourses Concerning the Soul of Brutes</a:t>
            </a:r>
          </a:p>
          <a:p>
            <a:r>
              <a:rPr lang="en-US" dirty="0"/>
              <a:t>1700s:  </a:t>
            </a:r>
          </a:p>
          <a:p>
            <a:pPr lvl="1"/>
            <a:r>
              <a:rPr lang="en-US" sz="2400" dirty="0"/>
              <a:t>Bleeding, violent purges, near starvation (refocused the brain)</a:t>
            </a:r>
          </a:p>
          <a:p>
            <a:pPr lvl="1"/>
            <a:r>
              <a:rPr lang="en-US" sz="2400" dirty="0"/>
              <a:t>1774 passage of regulations which allowed courts to “certify” the insane</a:t>
            </a:r>
          </a:p>
          <a:p>
            <a:pPr lvl="1"/>
            <a:r>
              <a:rPr lang="en-US" sz="2400" dirty="0"/>
              <a:t>Bethlem Royal Hospital &amp; the “madhouse business</a:t>
            </a:r>
            <a:r>
              <a:rPr lang="en-US" dirty="0"/>
              <a:t>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rgbClr val="81A5A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22628" r="20262"/>
          <a:stretch/>
        </p:blipFill>
        <p:spPr>
          <a:xfrm>
            <a:off x="228600" y="1200150"/>
            <a:ext cx="3758483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4866501"/>
            <a:ext cx="891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1" indent="0"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"Bethlem Royal Hospital Main building view 1" by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SLaMNHSFT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- Own work. Licensed under CC BY-SA 3.0</a:t>
            </a:r>
          </a:p>
        </p:txBody>
      </p:sp>
    </p:spTree>
    <p:extLst>
      <p:ext uri="{BB962C8B-B14F-4D97-AF65-F5344CB8AC3E}">
        <p14:creationId xmlns:p14="http://schemas.microsoft.com/office/powerpoint/2010/main" val="11419740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36920</TotalTime>
  <Words>2409</Words>
  <Application>Microsoft Macintosh PowerPoint</Application>
  <PresentationFormat>On-screen Show (16:9)</PresentationFormat>
  <Paragraphs>435</Paragraphs>
  <Slides>72</Slides>
  <Notes>21</Notes>
  <HiddenSlides>8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Calibri</vt:lpstr>
      <vt:lpstr>Rockwell</vt:lpstr>
      <vt:lpstr>Clarity</vt:lpstr>
      <vt:lpstr>Document</vt:lpstr>
      <vt:lpstr>Finding Dirk</vt:lpstr>
      <vt:lpstr>Jill Morelli, cg®</vt:lpstr>
      <vt:lpstr>Newspaper headline…</vt:lpstr>
      <vt:lpstr>Newspaper headline…</vt:lpstr>
      <vt:lpstr>PowerPoint Presentation</vt:lpstr>
      <vt:lpstr>Our session themes…</vt:lpstr>
      <vt:lpstr>What’s the Problem?</vt:lpstr>
      <vt:lpstr>Timeline: Organized Patient Care</vt:lpstr>
      <vt:lpstr>Timeline</vt:lpstr>
      <vt:lpstr>Timeline, continued…</vt:lpstr>
      <vt:lpstr>Dorothea Dix</vt:lpstr>
      <vt:lpstr>Elizabeth Packard</vt:lpstr>
      <vt:lpstr>“Kate Lee”</vt:lpstr>
      <vt:lpstr>David Hiram Smith</vt:lpstr>
      <vt:lpstr>“Moral Treatment” Doomed</vt:lpstr>
      <vt:lpstr>Finding Dirk</vt:lpstr>
      <vt:lpstr>PowerPoint Presentation</vt:lpstr>
      <vt:lpstr>PowerPoint Presentation</vt:lpstr>
      <vt:lpstr>PowerPoint Presentation</vt:lpstr>
      <vt:lpstr>Central Hospital for the Insane Jacksonville, Illinois</vt:lpstr>
      <vt:lpstr>PowerPoint Presentation</vt:lpstr>
      <vt:lpstr>Northern Illinois Asylum for the Insane Elgin, Illinois</vt:lpstr>
      <vt:lpstr>PowerPoint Presentation</vt:lpstr>
      <vt:lpstr>Peoria State Hospital Bartonville, Illinois</vt:lpstr>
      <vt:lpstr>The Records</vt:lpstr>
      <vt:lpstr>Record types</vt:lpstr>
      <vt:lpstr>Publicly found records…</vt:lpstr>
      <vt:lpstr>In the newspaper…</vt:lpstr>
      <vt:lpstr>In the newspaper…</vt:lpstr>
      <vt:lpstr>In the newspaper…</vt:lpstr>
      <vt:lpstr>I expected to find these records, but didn’t…</vt:lpstr>
      <vt:lpstr>With Publicly Available Records…</vt:lpstr>
      <vt:lpstr>Evidence: 1880 Population Schedule</vt:lpstr>
      <vt:lpstr>Evidence: 1880 Population Schedule</vt:lpstr>
      <vt:lpstr>1880 Population Schedule</vt:lpstr>
      <vt:lpstr>1880 DDD Schedule</vt:lpstr>
      <vt:lpstr>1880 DDD Schedule</vt:lpstr>
      <vt:lpstr>1880 DDD Schedule</vt:lpstr>
      <vt:lpstr>Census random thoughts</vt:lpstr>
      <vt:lpstr>Census random thoughts</vt:lpstr>
      <vt:lpstr>Record types</vt:lpstr>
      <vt:lpstr>Thru’ Kane County Courts…</vt:lpstr>
      <vt:lpstr>Obtaining Mental Health Records</vt:lpstr>
      <vt:lpstr>What I did…</vt:lpstr>
      <vt:lpstr>What the Lawyer did….</vt:lpstr>
      <vt:lpstr>What the Judge did…</vt:lpstr>
      <vt:lpstr>Thru’ Kane County Court…what I got</vt:lpstr>
      <vt:lpstr>PowerPoint Presentation</vt:lpstr>
      <vt:lpstr>With Publicly Available Records…</vt:lpstr>
      <vt:lpstr>With Court Records…</vt:lpstr>
      <vt:lpstr>Why?</vt:lpstr>
      <vt:lpstr>PowerPoint Presentation</vt:lpstr>
      <vt:lpstr>Typical entries (~annual)</vt:lpstr>
      <vt:lpstr>With the addition of Court records…</vt:lpstr>
      <vt:lpstr>Record types</vt:lpstr>
      <vt:lpstr>Records restricted</vt:lpstr>
      <vt:lpstr>Records restricted</vt:lpstr>
      <vt:lpstr>But, what about  those “other” records?</vt:lpstr>
      <vt:lpstr>With Other Records…</vt:lpstr>
      <vt:lpstr>More importantly…</vt:lpstr>
      <vt:lpstr>PowerPoint Presentation</vt:lpstr>
      <vt:lpstr>The “Dark Years”</vt:lpstr>
      <vt:lpstr>1895 - 1950: “The Dark Years”</vt:lpstr>
      <vt:lpstr>PowerPoint Presentation</vt:lpstr>
      <vt:lpstr>1930’s Scientific Papers</vt:lpstr>
      <vt:lpstr>Our goals…</vt:lpstr>
      <vt:lpstr>Resources</vt:lpstr>
      <vt:lpstr>PowerPoint Presentation</vt:lpstr>
      <vt:lpstr>PowerPoint Presentation</vt:lpstr>
      <vt:lpstr>Finding Dirk</vt:lpstr>
      <vt:lpstr>Questions?</vt:lpstr>
      <vt:lpstr>Questions?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19th century Insanity</dc:title>
  <dc:creator>Jill Morelli</dc:creator>
  <cp:lastModifiedBy>Jill Morelli</cp:lastModifiedBy>
  <cp:revision>173</cp:revision>
  <dcterms:created xsi:type="dcterms:W3CDTF">2015-02-19T19:30:59Z</dcterms:created>
  <dcterms:modified xsi:type="dcterms:W3CDTF">2023-05-05T15:25:32Z</dcterms:modified>
</cp:coreProperties>
</file>